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Oswald Light"/>
      <p:regular r:id="rId25"/>
      <p:bold r:id="rId26"/>
    </p:embeddedFont>
    <p:embeddedFont>
      <p:font typeface="Average"/>
      <p:regular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Light-bold.fntdata"/><Relationship Id="rId25" Type="http://schemas.openxmlformats.org/officeDocument/2006/relationships/font" Target="fonts/OswaldLight-regular.fntdata"/><Relationship Id="rId28" Type="http://schemas.openxmlformats.org/officeDocument/2006/relationships/font" Target="fonts/Oswald-regular.fntdata"/><Relationship Id="rId27" Type="http://schemas.openxmlformats.org/officeDocument/2006/relationships/font" Target="fonts/Averag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c08af37a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c08af37a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c08af37a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c08af37a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c1d004e8d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c1d004e8d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c1d004e8d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c1d004e8d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c08af37a8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c08af37a8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c1d004e8d2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c1d004e8d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c1d004e8d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c1d004e8d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c1d004e8d2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c1d004e8d2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c1d004e8d2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c1d004e8d2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e9e20f15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e9e20f15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cd2f54e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cd2f54e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2748e6f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2748e6f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c1d004e8d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c1d004e8d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c1d004e8d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c1d004e8d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c1d004e8d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c1d004e8d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c1d004e8d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c1d004e8d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c1d004e8d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c1d004e8d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c1d004e8d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c1d004e8d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437700" y="1177550"/>
            <a:ext cx="82686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Fluid Fundamentals</a:t>
            </a:r>
            <a:endParaRPr/>
          </a:p>
        </p:txBody>
      </p:sp>
      <p:sp>
        <p:nvSpPr>
          <p:cNvPr id="60" name="Google Shape;60;p13"/>
          <p:cNvSpPr txBox="1"/>
          <p:nvPr>
            <p:ph idx="1" type="subTitle"/>
          </p:nvPr>
        </p:nvSpPr>
        <p:spPr>
          <a:xfrm>
            <a:off x="1346700" y="3058725"/>
            <a:ext cx="6450600" cy="4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A global sy</a:t>
            </a:r>
            <a:r>
              <a:rPr lang="en">
                <a:latin typeface="Oswald"/>
                <a:ea typeface="Oswald"/>
                <a:cs typeface="Oswald"/>
                <a:sym typeface="Oswald"/>
              </a:rPr>
              <a:t>stems approach to healthy and sustainable movement </a:t>
            </a:r>
            <a:endParaRPr>
              <a:latin typeface="Oswald"/>
              <a:ea typeface="Oswald"/>
              <a:cs typeface="Oswald"/>
              <a:sym typeface="Oswald"/>
            </a:endParaRPr>
          </a:p>
        </p:txBody>
      </p:sp>
      <p:pic>
        <p:nvPicPr>
          <p:cNvPr id="61" name="Google Shape;61;p13"/>
          <p:cNvPicPr preferRelativeResize="0"/>
          <p:nvPr/>
        </p:nvPicPr>
        <p:blipFill>
          <a:blip r:embed="rId3">
            <a:alphaModFix/>
          </a:blip>
          <a:stretch>
            <a:fillRect/>
          </a:stretch>
        </p:blipFill>
        <p:spPr>
          <a:xfrm>
            <a:off x="437700" y="2858151"/>
            <a:ext cx="696979" cy="871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10</a:t>
            </a:r>
            <a:endParaRPr/>
          </a:p>
        </p:txBody>
      </p:sp>
      <p:pic>
        <p:nvPicPr>
          <p:cNvPr id="136" name="Google Shape;136;p22"/>
          <p:cNvPicPr preferRelativeResize="0"/>
          <p:nvPr/>
        </p:nvPicPr>
        <p:blipFill>
          <a:blip r:embed="rId3">
            <a:alphaModFix/>
          </a:blip>
          <a:stretch>
            <a:fillRect/>
          </a:stretch>
        </p:blipFill>
        <p:spPr>
          <a:xfrm>
            <a:off x="461725" y="1007550"/>
            <a:ext cx="8107175" cy="3306550"/>
          </a:xfrm>
          <a:prstGeom prst="rect">
            <a:avLst/>
          </a:prstGeom>
          <a:noFill/>
          <a:ln>
            <a:noFill/>
          </a:ln>
        </p:spPr>
      </p:pic>
      <p:pic>
        <p:nvPicPr>
          <p:cNvPr id="137" name="Google Shape;137;p22"/>
          <p:cNvPicPr preferRelativeResize="0"/>
          <p:nvPr/>
        </p:nvPicPr>
        <p:blipFill>
          <a:blip r:embed="rId4">
            <a:alphaModFix/>
          </a:blip>
          <a:stretch>
            <a:fillRect/>
          </a:stretch>
        </p:blipFill>
        <p:spPr>
          <a:xfrm>
            <a:off x="265500" y="225344"/>
            <a:ext cx="314878" cy="39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43" name="Google Shape;143;p23"/>
          <p:cNvSpPr txBox="1"/>
          <p:nvPr/>
        </p:nvSpPr>
        <p:spPr>
          <a:xfrm>
            <a:off x="488325" y="3030175"/>
            <a:ext cx="3257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RIGHT DIAPHRAGM IS BIGGER</a:t>
            </a:r>
            <a:endParaRPr sz="4000">
              <a:solidFill>
                <a:schemeClr val="dk1"/>
              </a:solidFill>
              <a:latin typeface="Oswald"/>
              <a:ea typeface="Oswald"/>
              <a:cs typeface="Oswald"/>
              <a:sym typeface="Oswald"/>
            </a:endParaRPr>
          </a:p>
        </p:txBody>
      </p:sp>
      <p:pic>
        <p:nvPicPr>
          <p:cNvPr id="144" name="Google Shape;144;p23"/>
          <p:cNvPicPr preferRelativeResize="0"/>
          <p:nvPr/>
        </p:nvPicPr>
        <p:blipFill>
          <a:blip r:embed="rId4">
            <a:alphaModFix/>
          </a:blip>
          <a:stretch>
            <a:fillRect/>
          </a:stretch>
        </p:blipFill>
        <p:spPr>
          <a:xfrm>
            <a:off x="4150250" y="733313"/>
            <a:ext cx="4442900" cy="3676875"/>
          </a:xfrm>
          <a:prstGeom prst="rect">
            <a:avLst/>
          </a:prstGeom>
          <a:noFill/>
          <a:ln>
            <a:noFill/>
          </a:ln>
        </p:spPr>
      </p:pic>
      <p:pic>
        <p:nvPicPr>
          <p:cNvPr id="145" name="Google Shape;145;p23"/>
          <p:cNvPicPr preferRelativeResize="0"/>
          <p:nvPr/>
        </p:nvPicPr>
        <p:blipFill>
          <a:blip r:embed="rId5">
            <a:alphaModFix/>
          </a:blip>
          <a:stretch>
            <a:fillRect/>
          </a:stretch>
        </p:blipFill>
        <p:spPr>
          <a:xfrm>
            <a:off x="576550" y="414412"/>
            <a:ext cx="2809600" cy="2458388"/>
          </a:xfrm>
          <a:prstGeom prst="rect">
            <a:avLst/>
          </a:prstGeom>
          <a:noFill/>
          <a:ln>
            <a:noFill/>
          </a:ln>
        </p:spPr>
      </p:pic>
      <p:sp>
        <p:nvSpPr>
          <p:cNvPr id="146" name="Google Shape;146;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52" name="Google Shape;152;p24"/>
          <p:cNvSpPr txBox="1"/>
          <p:nvPr/>
        </p:nvSpPr>
        <p:spPr>
          <a:xfrm>
            <a:off x="932800" y="1141250"/>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RIGHT LUNG HAS 3 LOBES</a:t>
            </a:r>
            <a:endParaRPr sz="4000">
              <a:solidFill>
                <a:schemeClr val="dk1"/>
              </a:solidFill>
              <a:latin typeface="Oswald"/>
              <a:ea typeface="Oswald"/>
              <a:cs typeface="Oswald"/>
              <a:sym typeface="Oswald"/>
            </a:endParaRPr>
          </a:p>
        </p:txBody>
      </p:sp>
      <p:pic>
        <p:nvPicPr>
          <p:cNvPr id="153" name="Google Shape;153;p24"/>
          <p:cNvPicPr preferRelativeResize="0"/>
          <p:nvPr/>
        </p:nvPicPr>
        <p:blipFill>
          <a:blip r:embed="rId4">
            <a:alphaModFix/>
          </a:blip>
          <a:stretch>
            <a:fillRect/>
          </a:stretch>
        </p:blipFill>
        <p:spPr>
          <a:xfrm>
            <a:off x="4500975" y="154075"/>
            <a:ext cx="2792625" cy="2250775"/>
          </a:xfrm>
          <a:prstGeom prst="rect">
            <a:avLst/>
          </a:prstGeom>
          <a:noFill/>
          <a:ln>
            <a:noFill/>
          </a:ln>
        </p:spPr>
      </p:pic>
      <p:sp>
        <p:nvSpPr>
          <p:cNvPr id="154" name="Google Shape;154;p24"/>
          <p:cNvSpPr txBox="1"/>
          <p:nvPr/>
        </p:nvSpPr>
        <p:spPr>
          <a:xfrm>
            <a:off x="932800" y="2869600"/>
            <a:ext cx="2496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*LIVER AND ASCENDING COLON ON  THE RIGHT</a:t>
            </a:r>
            <a:endParaRPr>
              <a:solidFill>
                <a:schemeClr val="lt2"/>
              </a:solidFill>
              <a:latin typeface="Oswald"/>
              <a:ea typeface="Oswald"/>
              <a:cs typeface="Oswald"/>
              <a:sym typeface="Oswald"/>
            </a:endParaRPr>
          </a:p>
          <a:p>
            <a:pPr indent="0" lvl="0" marL="0" rtl="0" algn="l">
              <a:spcBef>
                <a:spcPts val="0"/>
              </a:spcBef>
              <a:spcAft>
                <a:spcPts val="0"/>
              </a:spcAft>
              <a:buNone/>
            </a:pPr>
            <a:r>
              <a:t/>
            </a:r>
            <a:endParaRPr>
              <a:solidFill>
                <a:schemeClr val="lt2"/>
              </a:solidFill>
              <a:latin typeface="Oswald"/>
              <a:ea typeface="Oswald"/>
              <a:cs typeface="Oswald"/>
              <a:sym typeface="Oswald"/>
            </a:endParaRPr>
          </a:p>
          <a:p>
            <a:pPr indent="0" lvl="0" marL="0" rtl="0" algn="l">
              <a:spcBef>
                <a:spcPts val="0"/>
              </a:spcBef>
              <a:spcAft>
                <a:spcPts val="0"/>
              </a:spcAft>
              <a:buNone/>
            </a:pPr>
            <a:r>
              <a:rPr lang="en">
                <a:solidFill>
                  <a:schemeClr val="lt2"/>
                </a:solidFill>
                <a:latin typeface="Oswald"/>
                <a:ea typeface="Oswald"/>
                <a:cs typeface="Oswald"/>
                <a:sym typeface="Oswald"/>
              </a:rPr>
              <a:t>*HEART ON THE LEFT</a:t>
            </a:r>
            <a:endParaRPr>
              <a:solidFill>
                <a:schemeClr val="lt2"/>
              </a:solidFill>
              <a:latin typeface="Oswald"/>
              <a:ea typeface="Oswald"/>
              <a:cs typeface="Oswald"/>
              <a:sym typeface="Oswald"/>
            </a:endParaRPr>
          </a:p>
        </p:txBody>
      </p:sp>
      <p:pic>
        <p:nvPicPr>
          <p:cNvPr id="155" name="Google Shape;155;p24"/>
          <p:cNvPicPr preferRelativeResize="0"/>
          <p:nvPr/>
        </p:nvPicPr>
        <p:blipFill>
          <a:blip r:embed="rId5">
            <a:alphaModFix/>
          </a:blip>
          <a:stretch>
            <a:fillRect/>
          </a:stretch>
        </p:blipFill>
        <p:spPr>
          <a:xfrm>
            <a:off x="4500975" y="2557250"/>
            <a:ext cx="2792625" cy="2459468"/>
          </a:xfrm>
          <a:prstGeom prst="rect">
            <a:avLst/>
          </a:prstGeom>
          <a:noFill/>
          <a:ln>
            <a:noFill/>
          </a:ln>
        </p:spPr>
      </p:pic>
      <p:sp>
        <p:nvSpPr>
          <p:cNvPr id="156" name="Google Shape;156;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5"/>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62" name="Google Shape;162;p25"/>
          <p:cNvSpPr txBox="1"/>
          <p:nvPr/>
        </p:nvSpPr>
        <p:spPr>
          <a:xfrm>
            <a:off x="278250" y="1248000"/>
            <a:ext cx="33522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WIDE AND NARROW INFRASTERNAL </a:t>
            </a:r>
            <a:endParaRPr sz="4000">
              <a:solidFill>
                <a:schemeClr val="dk1"/>
              </a:solidFill>
              <a:latin typeface="Oswald"/>
              <a:ea typeface="Oswald"/>
              <a:cs typeface="Oswald"/>
              <a:sym typeface="Oswald"/>
            </a:endParaRPr>
          </a:p>
          <a:p>
            <a:pPr indent="0" lvl="0" marL="0" rtl="0" algn="l">
              <a:spcBef>
                <a:spcPts val="0"/>
              </a:spcBef>
              <a:spcAft>
                <a:spcPts val="0"/>
              </a:spcAft>
              <a:buNone/>
            </a:pPr>
            <a:r>
              <a:rPr lang="en" sz="4000">
                <a:solidFill>
                  <a:schemeClr val="dk1"/>
                </a:solidFill>
                <a:latin typeface="Oswald"/>
                <a:ea typeface="Oswald"/>
                <a:cs typeface="Oswald"/>
                <a:sym typeface="Oswald"/>
              </a:rPr>
              <a:t>ANGLE</a:t>
            </a:r>
            <a:endParaRPr sz="4000">
              <a:solidFill>
                <a:schemeClr val="dk1"/>
              </a:solidFill>
              <a:latin typeface="Oswald"/>
              <a:ea typeface="Oswald"/>
              <a:cs typeface="Oswald"/>
              <a:sym typeface="Oswald"/>
            </a:endParaRPr>
          </a:p>
        </p:txBody>
      </p:sp>
      <p:pic>
        <p:nvPicPr>
          <p:cNvPr id="163" name="Google Shape;163;p25"/>
          <p:cNvPicPr preferRelativeResize="0"/>
          <p:nvPr/>
        </p:nvPicPr>
        <p:blipFill>
          <a:blip r:embed="rId4">
            <a:alphaModFix/>
          </a:blip>
          <a:stretch>
            <a:fillRect/>
          </a:stretch>
        </p:blipFill>
        <p:spPr>
          <a:xfrm>
            <a:off x="3741300" y="990013"/>
            <a:ext cx="4972050" cy="3095625"/>
          </a:xfrm>
          <a:prstGeom prst="rect">
            <a:avLst/>
          </a:prstGeom>
          <a:noFill/>
          <a:ln>
            <a:noFill/>
          </a:ln>
        </p:spPr>
      </p:pic>
      <p:sp>
        <p:nvSpPr>
          <p:cNvPr id="164" name="Google Shape;164;p2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671250" y="2705975"/>
            <a:ext cx="7940700" cy="161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 AIC PATTERN (POSTURAL RESTORATION INSTITUTE)</a:t>
            </a:r>
            <a:endParaRPr/>
          </a:p>
        </p:txBody>
      </p:sp>
      <p:sp>
        <p:nvSpPr>
          <p:cNvPr id="170" name="Google Shape;170;p2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1" name="Google Shape;171;p26"/>
          <p:cNvPicPr preferRelativeResize="0"/>
          <p:nvPr/>
        </p:nvPicPr>
        <p:blipFill>
          <a:blip r:embed="rId3">
            <a:alphaModFix/>
          </a:blip>
          <a:stretch>
            <a:fillRect/>
          </a:stretch>
        </p:blipFill>
        <p:spPr>
          <a:xfrm>
            <a:off x="2808217" y="195350"/>
            <a:ext cx="3309208" cy="263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7"/>
          <p:cNvPicPr preferRelativeResize="0"/>
          <p:nvPr/>
        </p:nvPicPr>
        <p:blipFill>
          <a:blip r:embed="rId3">
            <a:alphaModFix/>
          </a:blip>
          <a:stretch>
            <a:fillRect/>
          </a:stretch>
        </p:blipFill>
        <p:spPr>
          <a:xfrm>
            <a:off x="8666100" y="4608869"/>
            <a:ext cx="314878" cy="393600"/>
          </a:xfrm>
          <a:prstGeom prst="rect">
            <a:avLst/>
          </a:prstGeom>
          <a:noFill/>
          <a:ln>
            <a:noFill/>
          </a:ln>
        </p:spPr>
      </p:pic>
      <p:pic>
        <p:nvPicPr>
          <p:cNvPr id="177" name="Google Shape;177;p27"/>
          <p:cNvPicPr preferRelativeResize="0"/>
          <p:nvPr/>
        </p:nvPicPr>
        <p:blipFill>
          <a:blip r:embed="rId4">
            <a:alphaModFix/>
          </a:blip>
          <a:stretch>
            <a:fillRect/>
          </a:stretch>
        </p:blipFill>
        <p:spPr>
          <a:xfrm>
            <a:off x="1478225" y="347663"/>
            <a:ext cx="1857375" cy="4448175"/>
          </a:xfrm>
          <a:prstGeom prst="rect">
            <a:avLst/>
          </a:prstGeom>
          <a:noFill/>
          <a:ln>
            <a:noFill/>
          </a:ln>
        </p:spPr>
      </p:pic>
      <p:sp>
        <p:nvSpPr>
          <p:cNvPr id="178" name="Google Shape;178;p27"/>
          <p:cNvSpPr txBox="1"/>
          <p:nvPr/>
        </p:nvSpPr>
        <p:spPr>
          <a:xfrm>
            <a:off x="3996750" y="1248000"/>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ANTERIOR OBLIQUE SLING</a:t>
            </a:r>
            <a:endParaRPr sz="4000">
              <a:solidFill>
                <a:schemeClr val="dk1"/>
              </a:solidFill>
              <a:latin typeface="Oswald"/>
              <a:ea typeface="Oswald"/>
              <a:cs typeface="Oswald"/>
              <a:sym typeface="Oswald"/>
            </a:endParaRPr>
          </a:p>
        </p:txBody>
      </p:sp>
      <p:sp>
        <p:nvSpPr>
          <p:cNvPr id="179" name="Google Shape;179;p27"/>
          <p:cNvSpPr txBox="1"/>
          <p:nvPr/>
        </p:nvSpPr>
        <p:spPr>
          <a:xfrm>
            <a:off x="3996750" y="2876400"/>
            <a:ext cx="2496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Oswald"/>
                <a:ea typeface="Oswald"/>
                <a:cs typeface="Oswald"/>
                <a:sym typeface="Oswald"/>
              </a:rPr>
              <a:t>IPSILATERAL (SAME SIDE) EXTERNAL OBLIQUE CONNECTED TO THE CONTRALATERAL (OPPOSITE SIDE) INTERNAL OBLIQUE AND ADDUCTORS VIA THE ADDUCTOR</a:t>
            </a:r>
            <a:r>
              <a:rPr lang="en">
                <a:solidFill>
                  <a:schemeClr val="dk2"/>
                </a:solidFill>
                <a:latin typeface="Oswald"/>
                <a:ea typeface="Oswald"/>
                <a:cs typeface="Oswald"/>
                <a:sym typeface="Oswald"/>
              </a:rPr>
              <a:t>-</a:t>
            </a:r>
            <a:r>
              <a:rPr lang="en">
                <a:solidFill>
                  <a:schemeClr val="dk2"/>
                </a:solidFill>
                <a:latin typeface="Oswald"/>
                <a:ea typeface="Oswald"/>
                <a:cs typeface="Oswald"/>
                <a:sym typeface="Oswald"/>
              </a:rPr>
              <a:t>ABDOMINAL FASCIA</a:t>
            </a:r>
            <a:endParaRPr>
              <a:solidFill>
                <a:schemeClr val="dk2"/>
              </a:solidFill>
              <a:latin typeface="Oswald"/>
              <a:ea typeface="Oswald"/>
              <a:cs typeface="Oswald"/>
              <a:sym typeface="Oswald"/>
            </a:endParaRPr>
          </a:p>
        </p:txBody>
      </p:sp>
      <p:sp>
        <p:nvSpPr>
          <p:cNvPr id="180" name="Google Shape;180;p2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8"/>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86" name="Google Shape;186;p28"/>
          <p:cNvSpPr txBox="1"/>
          <p:nvPr/>
        </p:nvSpPr>
        <p:spPr>
          <a:xfrm>
            <a:off x="3996750" y="1248000"/>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POSTERIOR </a:t>
            </a:r>
            <a:r>
              <a:rPr lang="en" sz="4000">
                <a:solidFill>
                  <a:schemeClr val="dk1"/>
                </a:solidFill>
                <a:latin typeface="Oswald"/>
                <a:ea typeface="Oswald"/>
                <a:cs typeface="Oswald"/>
                <a:sym typeface="Oswald"/>
              </a:rPr>
              <a:t>OBLIQUE SLING</a:t>
            </a:r>
            <a:endParaRPr sz="4000">
              <a:solidFill>
                <a:schemeClr val="dk1"/>
              </a:solidFill>
              <a:latin typeface="Oswald"/>
              <a:ea typeface="Oswald"/>
              <a:cs typeface="Oswald"/>
              <a:sym typeface="Oswald"/>
            </a:endParaRPr>
          </a:p>
        </p:txBody>
      </p:sp>
      <p:sp>
        <p:nvSpPr>
          <p:cNvPr id="187" name="Google Shape;187;p28"/>
          <p:cNvSpPr txBox="1"/>
          <p:nvPr/>
        </p:nvSpPr>
        <p:spPr>
          <a:xfrm>
            <a:off x="3589600" y="2876400"/>
            <a:ext cx="2496900" cy="1262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chemeClr val="dk2"/>
                </a:solidFill>
                <a:latin typeface="Oswald"/>
                <a:ea typeface="Oswald"/>
                <a:cs typeface="Oswald"/>
                <a:sym typeface="Oswald"/>
              </a:rPr>
              <a:t>THE IPSILATERAL (SAME SIDE) GLUTEUS MAXIMUS, AND THE CONTRALATERAL (OPPOSITE SIDE) LATISSIMUS DORSI</a:t>
            </a:r>
            <a:endParaRPr>
              <a:solidFill>
                <a:schemeClr val="dk2"/>
              </a:solidFill>
              <a:latin typeface="Oswald"/>
              <a:ea typeface="Oswald"/>
              <a:cs typeface="Oswald"/>
              <a:sym typeface="Oswald"/>
            </a:endParaRPr>
          </a:p>
        </p:txBody>
      </p:sp>
      <p:pic>
        <p:nvPicPr>
          <p:cNvPr id="188" name="Google Shape;188;p28"/>
          <p:cNvPicPr preferRelativeResize="0"/>
          <p:nvPr/>
        </p:nvPicPr>
        <p:blipFill rotWithShape="1">
          <a:blip r:embed="rId4">
            <a:alphaModFix/>
          </a:blip>
          <a:srcRect b="0" l="28895" r="27932" t="0"/>
          <a:stretch/>
        </p:blipFill>
        <p:spPr>
          <a:xfrm>
            <a:off x="1385912" y="347663"/>
            <a:ext cx="1920351" cy="4448174"/>
          </a:xfrm>
          <a:prstGeom prst="rect">
            <a:avLst/>
          </a:prstGeom>
          <a:noFill/>
          <a:ln>
            <a:noFill/>
          </a:ln>
        </p:spPr>
      </p:pic>
      <p:sp>
        <p:nvSpPr>
          <p:cNvPr id="189" name="Google Shape;189;p2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9"/>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95" name="Google Shape;195;p29"/>
          <p:cNvSpPr txBox="1"/>
          <p:nvPr/>
        </p:nvSpPr>
        <p:spPr>
          <a:xfrm>
            <a:off x="4464975" y="1241225"/>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LATERAL </a:t>
            </a:r>
            <a:endParaRPr sz="4000">
              <a:solidFill>
                <a:schemeClr val="dk1"/>
              </a:solidFill>
              <a:latin typeface="Oswald"/>
              <a:ea typeface="Oswald"/>
              <a:cs typeface="Oswald"/>
              <a:sym typeface="Oswald"/>
            </a:endParaRPr>
          </a:p>
          <a:p>
            <a:pPr indent="0" lvl="0" marL="0" rtl="0" algn="l">
              <a:spcBef>
                <a:spcPts val="0"/>
              </a:spcBef>
              <a:spcAft>
                <a:spcPts val="0"/>
              </a:spcAft>
              <a:buNone/>
            </a:pPr>
            <a:r>
              <a:rPr lang="en" sz="4000">
                <a:solidFill>
                  <a:schemeClr val="dk1"/>
                </a:solidFill>
                <a:latin typeface="Oswald"/>
                <a:ea typeface="Oswald"/>
                <a:cs typeface="Oswald"/>
                <a:sym typeface="Oswald"/>
              </a:rPr>
              <a:t>SLING</a:t>
            </a:r>
            <a:endParaRPr sz="4000">
              <a:solidFill>
                <a:schemeClr val="dk1"/>
              </a:solidFill>
              <a:latin typeface="Oswald"/>
              <a:ea typeface="Oswald"/>
              <a:cs typeface="Oswald"/>
              <a:sym typeface="Oswald"/>
            </a:endParaRPr>
          </a:p>
        </p:txBody>
      </p:sp>
      <p:sp>
        <p:nvSpPr>
          <p:cNvPr id="196" name="Google Shape;196;p29"/>
          <p:cNvSpPr txBox="1"/>
          <p:nvPr/>
        </p:nvSpPr>
        <p:spPr>
          <a:xfrm>
            <a:off x="4464975" y="2910350"/>
            <a:ext cx="2496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Oswald"/>
                <a:ea typeface="Oswald"/>
                <a:cs typeface="Oswald"/>
                <a:sym typeface="Oswald"/>
              </a:rPr>
              <a:t>GLUTEUS MEDIUS, GLUTEUS MINIMUS, TENSOR FASCIA LATAE, AND ILIOTIBIAL (IT) BAND</a:t>
            </a:r>
            <a:endParaRPr>
              <a:solidFill>
                <a:schemeClr val="dk2"/>
              </a:solidFill>
              <a:latin typeface="Oswald"/>
              <a:ea typeface="Oswald"/>
              <a:cs typeface="Oswald"/>
              <a:sym typeface="Oswald"/>
            </a:endParaRPr>
          </a:p>
        </p:txBody>
      </p:sp>
      <p:pic>
        <p:nvPicPr>
          <p:cNvPr id="197" name="Google Shape;197;p29"/>
          <p:cNvPicPr preferRelativeResize="0"/>
          <p:nvPr/>
        </p:nvPicPr>
        <p:blipFill rotWithShape="1">
          <a:blip r:embed="rId4">
            <a:alphaModFix/>
          </a:blip>
          <a:srcRect b="8671" l="39211" r="5716" t="15392"/>
          <a:stretch/>
        </p:blipFill>
        <p:spPr>
          <a:xfrm>
            <a:off x="567950" y="173825"/>
            <a:ext cx="3478474" cy="4795849"/>
          </a:xfrm>
          <a:prstGeom prst="rect">
            <a:avLst/>
          </a:prstGeom>
          <a:noFill/>
          <a:ln>
            <a:noFill/>
          </a:ln>
        </p:spPr>
      </p:pic>
      <p:sp>
        <p:nvSpPr>
          <p:cNvPr id="198" name="Google Shape;198;p2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0"/>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204" name="Google Shape;204;p30"/>
          <p:cNvSpPr txBox="1"/>
          <p:nvPr/>
        </p:nvSpPr>
        <p:spPr>
          <a:xfrm>
            <a:off x="4007775" y="1241225"/>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LONGITUDINAL</a:t>
            </a:r>
            <a:endParaRPr sz="4000">
              <a:solidFill>
                <a:schemeClr val="dk1"/>
              </a:solidFill>
              <a:latin typeface="Oswald"/>
              <a:ea typeface="Oswald"/>
              <a:cs typeface="Oswald"/>
              <a:sym typeface="Oswald"/>
            </a:endParaRPr>
          </a:p>
          <a:p>
            <a:pPr indent="0" lvl="0" marL="0" rtl="0" algn="l">
              <a:spcBef>
                <a:spcPts val="0"/>
              </a:spcBef>
              <a:spcAft>
                <a:spcPts val="0"/>
              </a:spcAft>
              <a:buNone/>
            </a:pPr>
            <a:r>
              <a:rPr lang="en" sz="4000">
                <a:solidFill>
                  <a:schemeClr val="dk1"/>
                </a:solidFill>
                <a:latin typeface="Oswald"/>
                <a:ea typeface="Oswald"/>
                <a:cs typeface="Oswald"/>
                <a:sym typeface="Oswald"/>
              </a:rPr>
              <a:t>SLING</a:t>
            </a:r>
            <a:endParaRPr sz="4000">
              <a:solidFill>
                <a:schemeClr val="dk1"/>
              </a:solidFill>
              <a:latin typeface="Oswald"/>
              <a:ea typeface="Oswald"/>
              <a:cs typeface="Oswald"/>
              <a:sym typeface="Oswald"/>
            </a:endParaRPr>
          </a:p>
        </p:txBody>
      </p:sp>
      <p:sp>
        <p:nvSpPr>
          <p:cNvPr id="205" name="Google Shape;205;p30"/>
          <p:cNvSpPr txBox="1"/>
          <p:nvPr/>
        </p:nvSpPr>
        <p:spPr>
          <a:xfrm>
            <a:off x="4007775" y="2910350"/>
            <a:ext cx="24969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2"/>
                </a:solidFill>
                <a:latin typeface="Oswald"/>
                <a:ea typeface="Oswald"/>
                <a:cs typeface="Oswald"/>
                <a:sym typeface="Oswald"/>
              </a:rPr>
              <a:t>IPSILATERAL ERECTOR SPINAE, MULTIFIDUS, THORACOLUMBAR FASCIA, SACROTUBEROUS LIGAMENT, AND BICEPS FEMORIS</a:t>
            </a:r>
            <a:endParaRPr>
              <a:solidFill>
                <a:schemeClr val="dk2"/>
              </a:solidFill>
              <a:latin typeface="Oswald"/>
              <a:ea typeface="Oswald"/>
              <a:cs typeface="Oswald"/>
              <a:sym typeface="Oswald"/>
            </a:endParaRPr>
          </a:p>
        </p:txBody>
      </p:sp>
      <p:pic>
        <p:nvPicPr>
          <p:cNvPr id="206" name="Google Shape;206;p30"/>
          <p:cNvPicPr preferRelativeResize="0"/>
          <p:nvPr/>
        </p:nvPicPr>
        <p:blipFill rotWithShape="1">
          <a:blip r:embed="rId4">
            <a:alphaModFix/>
          </a:blip>
          <a:srcRect b="3448" l="43799" r="15698" t="4334"/>
          <a:stretch/>
        </p:blipFill>
        <p:spPr>
          <a:xfrm>
            <a:off x="1024650" y="277225"/>
            <a:ext cx="2062849" cy="4589025"/>
          </a:xfrm>
          <a:prstGeom prst="rect">
            <a:avLst/>
          </a:prstGeom>
          <a:noFill/>
          <a:ln>
            <a:noFill/>
          </a:ln>
        </p:spPr>
      </p:pic>
      <p:sp>
        <p:nvSpPr>
          <p:cNvPr id="207" name="Google Shape;207;p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nvSpPr>
        <p:spPr>
          <a:xfrm>
            <a:off x="3097350" y="4213600"/>
            <a:ext cx="3000000" cy="8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swald"/>
                <a:ea typeface="Oswald"/>
                <a:cs typeface="Oswald"/>
                <a:sym typeface="Oswald"/>
              </a:rPr>
              <a:t>fluidhealthandfitness.com</a:t>
            </a:r>
            <a:endParaRPr sz="1800">
              <a:solidFill>
                <a:srgbClr val="FFFFFF"/>
              </a:solidFill>
              <a:latin typeface="Oswald"/>
              <a:ea typeface="Oswald"/>
              <a:cs typeface="Oswald"/>
              <a:sym typeface="Oswald"/>
            </a:endParaRPr>
          </a:p>
        </p:txBody>
      </p:sp>
      <p:sp>
        <p:nvSpPr>
          <p:cNvPr id="213" name="Google Shape;213;p31"/>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Your Body is Designed to Move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Questions?</a:t>
            </a:r>
            <a:endParaRPr/>
          </a:p>
        </p:txBody>
      </p:sp>
      <p:sp>
        <p:nvSpPr>
          <p:cNvPr id="214" name="Google Shape;214;p3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5" name="Google Shape;215;p31"/>
          <p:cNvPicPr preferRelativeResize="0"/>
          <p:nvPr/>
        </p:nvPicPr>
        <p:blipFill>
          <a:blip r:embed="rId3">
            <a:alphaModFix/>
          </a:blip>
          <a:stretch>
            <a:fillRect/>
          </a:stretch>
        </p:blipFill>
        <p:spPr>
          <a:xfrm>
            <a:off x="3202000" y="4447294"/>
            <a:ext cx="314878" cy="39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10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1000"/>
                                        <p:tgtEl>
                                          <p:spTgt spid="2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Effect filter="fade" transition="in">
                                      <p:cBhvr>
                                        <p:cTn dur="1000"/>
                                        <p:tgtEl>
                                          <p:spTgt spid="2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idx="2" type="body"/>
          </p:nvPr>
        </p:nvSpPr>
        <p:spPr>
          <a:xfrm>
            <a:off x="4690400" y="124000"/>
            <a:ext cx="4406100" cy="2544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Oswald"/>
              <a:ea typeface="Oswald"/>
              <a:cs typeface="Oswald"/>
              <a:sym typeface="Oswald"/>
            </a:endParaRPr>
          </a:p>
          <a:p>
            <a:pPr indent="0" lvl="0" marL="0" rtl="0" algn="l">
              <a:lnSpc>
                <a:spcPct val="150000"/>
              </a:lnSpc>
              <a:spcBef>
                <a:spcPts val="1600"/>
              </a:spcBef>
              <a:spcAft>
                <a:spcPts val="0"/>
              </a:spcAft>
              <a:buNone/>
            </a:pPr>
            <a:r>
              <a:t/>
            </a:r>
            <a:endParaRPr>
              <a:latin typeface="Oswald"/>
              <a:ea typeface="Oswald"/>
              <a:cs typeface="Oswald"/>
              <a:sym typeface="Oswald"/>
            </a:endParaRPr>
          </a:p>
          <a:p>
            <a:pPr indent="0" lvl="0" marL="0" rtl="0" algn="l">
              <a:lnSpc>
                <a:spcPct val="150000"/>
              </a:lnSpc>
              <a:spcBef>
                <a:spcPts val="1600"/>
              </a:spcBef>
              <a:spcAft>
                <a:spcPts val="0"/>
              </a:spcAft>
              <a:buNone/>
            </a:pPr>
            <a:r>
              <a:rPr lang="en">
                <a:latin typeface="Oswald"/>
                <a:ea typeface="Oswald"/>
                <a:cs typeface="Oswald"/>
                <a:sym typeface="Oswald"/>
              </a:rPr>
              <a:t>Debbie Jung, P</a:t>
            </a:r>
            <a:r>
              <a:rPr lang="en">
                <a:latin typeface="Oswald"/>
                <a:ea typeface="Oswald"/>
                <a:cs typeface="Oswald"/>
                <a:sym typeface="Oswald"/>
              </a:rPr>
              <a:t>T</a:t>
            </a:r>
            <a:endParaRPr>
              <a:latin typeface="Oswald"/>
              <a:ea typeface="Oswald"/>
              <a:cs typeface="Oswald"/>
              <a:sym typeface="Oswald"/>
            </a:endParaRPr>
          </a:p>
          <a:p>
            <a:pPr indent="0" lvl="0" marL="0" rtl="0" algn="l">
              <a:spcBef>
                <a:spcPts val="1600"/>
              </a:spcBef>
              <a:spcAft>
                <a:spcPts val="0"/>
              </a:spcAft>
              <a:buNone/>
            </a:pPr>
            <a:r>
              <a:rPr lang="en" sz="1200">
                <a:solidFill>
                  <a:srgbClr val="4A4A4A"/>
                </a:solidFill>
                <a:highlight>
                  <a:srgbClr val="FFFFFF"/>
                </a:highlight>
                <a:latin typeface="Oswald"/>
                <a:ea typeface="Oswald"/>
                <a:cs typeface="Oswald"/>
                <a:sym typeface="Oswald"/>
              </a:rPr>
              <a:t>I am a physical therapist committed to helping each patient optimize their function and return to the activities they love. I have advanced training and specialize in the science of postural restoration. It is a global approach that assesses and restores a patient’s faulty mechanical patterns that lead to the true underlying cause of tissue injury, pain, and loss of function.  This is achieved by evaluating the entire body, not just the primary injury. This method focuses on retraining muscles in specific body positions, along with utilizing the diaphragm to assist with alignment to restore function.</a:t>
            </a:r>
            <a:endParaRPr sz="1200">
              <a:solidFill>
                <a:srgbClr val="4A4A4A"/>
              </a:solidFill>
              <a:highlight>
                <a:srgbClr val="FFFFFF"/>
              </a:highlight>
              <a:latin typeface="Oswald Light"/>
              <a:ea typeface="Oswald Light"/>
              <a:cs typeface="Oswald Light"/>
              <a:sym typeface="Oswald Light"/>
            </a:endParaRPr>
          </a:p>
          <a:p>
            <a:pPr indent="0" lvl="0" marL="0" rtl="0" algn="l">
              <a:spcBef>
                <a:spcPts val="1100"/>
              </a:spcBef>
              <a:spcAft>
                <a:spcPts val="0"/>
              </a:spcAft>
              <a:buNone/>
            </a:pPr>
            <a:r>
              <a:t/>
            </a:r>
            <a:endParaRPr b="1" sz="1200">
              <a:solidFill>
                <a:srgbClr val="4A4A4A"/>
              </a:solidFill>
              <a:highlight>
                <a:srgbClr val="FFFFFF"/>
              </a:highlight>
              <a:latin typeface="Oswald"/>
              <a:ea typeface="Oswald"/>
              <a:cs typeface="Oswald"/>
              <a:sym typeface="Oswald"/>
            </a:endParaRPr>
          </a:p>
          <a:p>
            <a:pPr indent="0" lvl="0" marL="0" rtl="0" algn="l">
              <a:lnSpc>
                <a:spcPct val="100000"/>
              </a:lnSpc>
              <a:spcBef>
                <a:spcPts val="1100"/>
              </a:spcBef>
              <a:spcAft>
                <a:spcPts val="1600"/>
              </a:spcAft>
              <a:buNone/>
            </a:pPr>
            <a:r>
              <a:t/>
            </a:r>
            <a:endParaRPr/>
          </a:p>
        </p:txBody>
      </p:sp>
      <p:pic>
        <p:nvPicPr>
          <p:cNvPr id="67" name="Google Shape;67;p14"/>
          <p:cNvPicPr preferRelativeResize="0"/>
          <p:nvPr/>
        </p:nvPicPr>
        <p:blipFill rotWithShape="1">
          <a:blip r:embed="rId3">
            <a:alphaModFix/>
          </a:blip>
          <a:srcRect b="0" l="7541" r="7532" t="0"/>
          <a:stretch/>
        </p:blipFill>
        <p:spPr>
          <a:xfrm>
            <a:off x="434825" y="0"/>
            <a:ext cx="3770751" cy="5143502"/>
          </a:xfrm>
          <a:prstGeom prst="rect">
            <a:avLst/>
          </a:prstGeom>
          <a:noFill/>
          <a:ln>
            <a:noFill/>
          </a:ln>
        </p:spPr>
      </p:pic>
      <p:sp>
        <p:nvSpPr>
          <p:cNvPr id="68" name="Google Shape;68;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8666100" y="4608869"/>
            <a:ext cx="314878" cy="393600"/>
          </a:xfrm>
          <a:prstGeom prst="rect">
            <a:avLst/>
          </a:prstGeom>
          <a:noFill/>
          <a:ln>
            <a:noFill/>
          </a:ln>
        </p:spPr>
      </p:pic>
      <p:pic>
        <p:nvPicPr>
          <p:cNvPr id="74" name="Google Shape;74;p15"/>
          <p:cNvPicPr preferRelativeResize="0"/>
          <p:nvPr/>
        </p:nvPicPr>
        <p:blipFill>
          <a:blip r:embed="rId4">
            <a:alphaModFix/>
          </a:blip>
          <a:stretch>
            <a:fillRect/>
          </a:stretch>
        </p:blipFill>
        <p:spPr>
          <a:xfrm>
            <a:off x="4326663" y="170900"/>
            <a:ext cx="3949325" cy="4801700"/>
          </a:xfrm>
          <a:prstGeom prst="rect">
            <a:avLst/>
          </a:prstGeom>
          <a:noFill/>
          <a:ln>
            <a:noFill/>
          </a:ln>
        </p:spPr>
      </p:pic>
      <p:sp>
        <p:nvSpPr>
          <p:cNvPr id="75" name="Google Shape;75;p15"/>
          <p:cNvSpPr txBox="1"/>
          <p:nvPr/>
        </p:nvSpPr>
        <p:spPr>
          <a:xfrm>
            <a:off x="719300" y="3192875"/>
            <a:ext cx="2639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ANTERIOR PELVIC TILT</a:t>
            </a:r>
            <a:endParaRPr sz="4000">
              <a:solidFill>
                <a:schemeClr val="dk1"/>
              </a:solidFill>
              <a:latin typeface="Oswald"/>
              <a:ea typeface="Oswald"/>
              <a:cs typeface="Oswald"/>
              <a:sym typeface="Oswald"/>
            </a:endParaRPr>
          </a:p>
        </p:txBody>
      </p:sp>
      <p:pic>
        <p:nvPicPr>
          <p:cNvPr id="76" name="Google Shape;76;p15"/>
          <p:cNvPicPr preferRelativeResize="0"/>
          <p:nvPr/>
        </p:nvPicPr>
        <p:blipFill>
          <a:blip r:embed="rId5">
            <a:alphaModFix/>
          </a:blip>
          <a:stretch>
            <a:fillRect/>
          </a:stretch>
        </p:blipFill>
        <p:spPr>
          <a:xfrm>
            <a:off x="224950" y="747675"/>
            <a:ext cx="3628400" cy="2041550"/>
          </a:xfrm>
          <a:prstGeom prst="rect">
            <a:avLst/>
          </a:prstGeom>
          <a:noFill/>
          <a:ln>
            <a:noFill/>
          </a:ln>
        </p:spPr>
      </p:pic>
      <p:sp>
        <p:nvSpPr>
          <p:cNvPr id="77" name="Google Shape;77;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265500" y="225344"/>
            <a:ext cx="314878" cy="393600"/>
          </a:xfrm>
          <a:prstGeom prst="rect">
            <a:avLst/>
          </a:prstGeom>
          <a:noFill/>
          <a:ln>
            <a:noFill/>
          </a:ln>
        </p:spPr>
      </p:pic>
      <p:sp>
        <p:nvSpPr>
          <p:cNvPr id="83" name="Google Shape;83;p16"/>
          <p:cNvSpPr txBox="1"/>
          <p:nvPr/>
        </p:nvSpPr>
        <p:spPr>
          <a:xfrm>
            <a:off x="6317425" y="1447225"/>
            <a:ext cx="2639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FLARED LOWER RIB CAGE</a:t>
            </a:r>
            <a:endParaRPr sz="4000">
              <a:solidFill>
                <a:schemeClr val="dk1"/>
              </a:solidFill>
              <a:latin typeface="Oswald"/>
              <a:ea typeface="Oswald"/>
              <a:cs typeface="Oswald"/>
              <a:sym typeface="Oswald"/>
            </a:endParaRPr>
          </a:p>
        </p:txBody>
      </p:sp>
      <p:pic>
        <p:nvPicPr>
          <p:cNvPr id="84" name="Google Shape;84;p16"/>
          <p:cNvPicPr preferRelativeResize="0"/>
          <p:nvPr/>
        </p:nvPicPr>
        <p:blipFill>
          <a:blip r:embed="rId4">
            <a:alphaModFix/>
          </a:blip>
          <a:stretch>
            <a:fillRect/>
          </a:stretch>
        </p:blipFill>
        <p:spPr>
          <a:xfrm>
            <a:off x="346000" y="1070125"/>
            <a:ext cx="5522650" cy="3003250"/>
          </a:xfrm>
          <a:prstGeom prst="rect">
            <a:avLst/>
          </a:prstGeom>
          <a:noFill/>
          <a:ln>
            <a:noFill/>
          </a:ln>
        </p:spPr>
      </p:pic>
      <p:sp>
        <p:nvSpPr>
          <p:cNvPr id="85" name="Google Shape;85;p16"/>
          <p:cNvSpPr txBox="1"/>
          <p:nvPr/>
        </p:nvSpPr>
        <p:spPr>
          <a:xfrm>
            <a:off x="6364975" y="3542425"/>
            <a:ext cx="229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ON THE LEFT OR BOTH SIDES</a:t>
            </a:r>
            <a:endParaRPr>
              <a:solidFill>
                <a:schemeClr val="lt2"/>
              </a:solidFill>
              <a:latin typeface="Oswald"/>
              <a:ea typeface="Oswald"/>
              <a:cs typeface="Oswald"/>
              <a:sym typeface="Oswald"/>
            </a:endParaRPr>
          </a:p>
        </p:txBody>
      </p:sp>
      <p:sp>
        <p:nvSpPr>
          <p:cNvPr id="86" name="Google Shape;86;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265500" y="225344"/>
            <a:ext cx="314878" cy="393600"/>
          </a:xfrm>
          <a:prstGeom prst="rect">
            <a:avLst/>
          </a:prstGeom>
          <a:noFill/>
          <a:ln>
            <a:noFill/>
          </a:ln>
        </p:spPr>
      </p:pic>
      <p:sp>
        <p:nvSpPr>
          <p:cNvPr id="92" name="Google Shape;92;p17"/>
          <p:cNvSpPr txBox="1"/>
          <p:nvPr/>
        </p:nvSpPr>
        <p:spPr>
          <a:xfrm>
            <a:off x="495400" y="1344400"/>
            <a:ext cx="2639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A FLAT THORACIC SPINE</a:t>
            </a:r>
            <a:endParaRPr sz="4000">
              <a:solidFill>
                <a:schemeClr val="dk1"/>
              </a:solidFill>
              <a:latin typeface="Oswald"/>
              <a:ea typeface="Oswald"/>
              <a:cs typeface="Oswald"/>
              <a:sym typeface="Oswald"/>
            </a:endParaRPr>
          </a:p>
        </p:txBody>
      </p:sp>
      <p:sp>
        <p:nvSpPr>
          <p:cNvPr id="93" name="Google Shape;93;p17"/>
          <p:cNvSpPr txBox="1"/>
          <p:nvPr/>
        </p:nvSpPr>
        <p:spPr>
          <a:xfrm>
            <a:off x="447900" y="3426025"/>
            <a:ext cx="249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RESTRICTING RIB CAGE EXPANSION</a:t>
            </a:r>
            <a:endParaRPr>
              <a:solidFill>
                <a:schemeClr val="lt2"/>
              </a:solidFill>
              <a:latin typeface="Oswald"/>
              <a:ea typeface="Oswald"/>
              <a:cs typeface="Oswald"/>
              <a:sym typeface="Oswald"/>
            </a:endParaRPr>
          </a:p>
        </p:txBody>
      </p:sp>
      <p:pic>
        <p:nvPicPr>
          <p:cNvPr id="94" name="Google Shape;94;p17"/>
          <p:cNvPicPr preferRelativeResize="0"/>
          <p:nvPr/>
        </p:nvPicPr>
        <p:blipFill>
          <a:blip r:embed="rId4">
            <a:alphaModFix/>
          </a:blip>
          <a:stretch>
            <a:fillRect/>
          </a:stretch>
        </p:blipFill>
        <p:spPr>
          <a:xfrm>
            <a:off x="3080625" y="1186175"/>
            <a:ext cx="5522650" cy="2771152"/>
          </a:xfrm>
          <a:prstGeom prst="rect">
            <a:avLst/>
          </a:prstGeom>
          <a:noFill/>
          <a:ln>
            <a:noFill/>
          </a:ln>
        </p:spPr>
      </p:pic>
      <p:sp>
        <p:nvSpPr>
          <p:cNvPr id="95" name="Google Shape;95;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265500" y="225344"/>
            <a:ext cx="314878" cy="393600"/>
          </a:xfrm>
          <a:prstGeom prst="rect">
            <a:avLst/>
          </a:prstGeom>
          <a:noFill/>
          <a:ln>
            <a:noFill/>
          </a:ln>
        </p:spPr>
      </p:pic>
      <p:sp>
        <p:nvSpPr>
          <p:cNvPr id="101" name="Google Shape;101;p18"/>
          <p:cNvSpPr txBox="1"/>
          <p:nvPr/>
        </p:nvSpPr>
        <p:spPr>
          <a:xfrm>
            <a:off x="6303850" y="1000800"/>
            <a:ext cx="2639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CHRONIC TENSION IN THE NECK</a:t>
            </a:r>
            <a:endParaRPr sz="4000">
              <a:solidFill>
                <a:schemeClr val="dk1"/>
              </a:solidFill>
              <a:latin typeface="Oswald"/>
              <a:ea typeface="Oswald"/>
              <a:cs typeface="Oswald"/>
              <a:sym typeface="Oswald"/>
            </a:endParaRPr>
          </a:p>
        </p:txBody>
      </p:sp>
      <p:sp>
        <p:nvSpPr>
          <p:cNvPr id="102" name="Google Shape;102;p18"/>
          <p:cNvSpPr txBox="1"/>
          <p:nvPr/>
        </p:nvSpPr>
        <p:spPr>
          <a:xfrm>
            <a:off x="6351400" y="3096000"/>
            <a:ext cx="2293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DUE TO POOR DIAPHRAGMATIC FUNCTION, PLACING ACCESSORY MUSCLES UNDER INCREASED PRESSURE</a:t>
            </a:r>
            <a:endParaRPr>
              <a:solidFill>
                <a:schemeClr val="lt2"/>
              </a:solidFill>
              <a:latin typeface="Oswald"/>
              <a:ea typeface="Oswald"/>
              <a:cs typeface="Oswald"/>
              <a:sym typeface="Oswald"/>
            </a:endParaRPr>
          </a:p>
        </p:txBody>
      </p:sp>
      <p:pic>
        <p:nvPicPr>
          <p:cNvPr id="103" name="Google Shape;103;p18"/>
          <p:cNvPicPr preferRelativeResize="0"/>
          <p:nvPr/>
        </p:nvPicPr>
        <p:blipFill>
          <a:blip r:embed="rId4">
            <a:alphaModFix/>
          </a:blip>
          <a:stretch>
            <a:fillRect/>
          </a:stretch>
        </p:blipFill>
        <p:spPr>
          <a:xfrm>
            <a:off x="346000" y="1070125"/>
            <a:ext cx="5522650" cy="2938658"/>
          </a:xfrm>
          <a:prstGeom prst="rect">
            <a:avLst/>
          </a:prstGeom>
          <a:noFill/>
          <a:ln>
            <a:noFill/>
          </a:ln>
        </p:spPr>
      </p:pic>
      <p:sp>
        <p:nvSpPr>
          <p:cNvPr id="104" name="Google Shape;104;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10" name="Google Shape;110;p19"/>
          <p:cNvSpPr txBox="1"/>
          <p:nvPr/>
        </p:nvSpPr>
        <p:spPr>
          <a:xfrm>
            <a:off x="488325" y="3030175"/>
            <a:ext cx="3257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RIGHT DIAPHRAGM IS BIGGER</a:t>
            </a:r>
            <a:endParaRPr sz="4000">
              <a:solidFill>
                <a:schemeClr val="dk1"/>
              </a:solidFill>
              <a:latin typeface="Oswald"/>
              <a:ea typeface="Oswald"/>
              <a:cs typeface="Oswald"/>
              <a:sym typeface="Oswald"/>
            </a:endParaRPr>
          </a:p>
        </p:txBody>
      </p:sp>
      <p:pic>
        <p:nvPicPr>
          <p:cNvPr id="111" name="Google Shape;111;p19"/>
          <p:cNvPicPr preferRelativeResize="0"/>
          <p:nvPr/>
        </p:nvPicPr>
        <p:blipFill>
          <a:blip r:embed="rId4">
            <a:alphaModFix/>
          </a:blip>
          <a:stretch>
            <a:fillRect/>
          </a:stretch>
        </p:blipFill>
        <p:spPr>
          <a:xfrm>
            <a:off x="4150250" y="733313"/>
            <a:ext cx="4442900" cy="3676875"/>
          </a:xfrm>
          <a:prstGeom prst="rect">
            <a:avLst/>
          </a:prstGeom>
          <a:noFill/>
          <a:ln>
            <a:noFill/>
          </a:ln>
        </p:spPr>
      </p:pic>
      <p:pic>
        <p:nvPicPr>
          <p:cNvPr id="112" name="Google Shape;112;p19"/>
          <p:cNvPicPr preferRelativeResize="0"/>
          <p:nvPr/>
        </p:nvPicPr>
        <p:blipFill>
          <a:blip r:embed="rId5">
            <a:alphaModFix/>
          </a:blip>
          <a:stretch>
            <a:fillRect/>
          </a:stretch>
        </p:blipFill>
        <p:spPr>
          <a:xfrm>
            <a:off x="576550" y="414412"/>
            <a:ext cx="2809600" cy="2458388"/>
          </a:xfrm>
          <a:prstGeom prst="rect">
            <a:avLst/>
          </a:prstGeom>
          <a:noFill/>
          <a:ln>
            <a:noFill/>
          </a:ln>
        </p:spPr>
      </p:pic>
      <p:sp>
        <p:nvSpPr>
          <p:cNvPr id="113" name="Google Shape;113;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19" name="Google Shape;119;p20"/>
          <p:cNvSpPr txBox="1"/>
          <p:nvPr/>
        </p:nvSpPr>
        <p:spPr>
          <a:xfrm>
            <a:off x="244300" y="1863750"/>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DIAPHRAGMATIC BREATHING</a:t>
            </a:r>
            <a:endParaRPr sz="4000">
              <a:solidFill>
                <a:schemeClr val="dk1"/>
              </a:solidFill>
              <a:latin typeface="Oswald"/>
              <a:ea typeface="Oswald"/>
              <a:cs typeface="Oswald"/>
              <a:sym typeface="Oswald"/>
            </a:endParaRPr>
          </a:p>
        </p:txBody>
      </p:sp>
      <p:pic>
        <p:nvPicPr>
          <p:cNvPr id="120" name="Google Shape;120;p20"/>
          <p:cNvPicPr preferRelativeResize="0"/>
          <p:nvPr/>
        </p:nvPicPr>
        <p:blipFill>
          <a:blip r:embed="rId4">
            <a:alphaModFix/>
          </a:blip>
          <a:stretch>
            <a:fillRect/>
          </a:stretch>
        </p:blipFill>
        <p:spPr>
          <a:xfrm>
            <a:off x="3741300" y="922350"/>
            <a:ext cx="4768725" cy="3298800"/>
          </a:xfrm>
          <a:prstGeom prst="rect">
            <a:avLst/>
          </a:prstGeom>
          <a:noFill/>
          <a:ln>
            <a:noFill/>
          </a:ln>
        </p:spPr>
      </p:pic>
      <p:sp>
        <p:nvSpPr>
          <p:cNvPr id="121" name="Google Shape;121;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27" name="Google Shape;127;p21"/>
          <p:cNvSpPr txBox="1"/>
          <p:nvPr/>
        </p:nvSpPr>
        <p:spPr>
          <a:xfrm>
            <a:off x="5394600" y="1863750"/>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CONSTANT</a:t>
            </a:r>
            <a:endParaRPr sz="4000">
              <a:solidFill>
                <a:schemeClr val="dk1"/>
              </a:solidFill>
              <a:latin typeface="Oswald"/>
              <a:ea typeface="Oswald"/>
              <a:cs typeface="Oswald"/>
              <a:sym typeface="Oswald"/>
            </a:endParaRPr>
          </a:p>
          <a:p>
            <a:pPr indent="0" lvl="0" marL="0" rtl="0" algn="l">
              <a:spcBef>
                <a:spcPts val="0"/>
              </a:spcBef>
              <a:spcAft>
                <a:spcPts val="0"/>
              </a:spcAft>
              <a:buNone/>
            </a:pPr>
            <a:r>
              <a:rPr lang="en" sz="4000">
                <a:solidFill>
                  <a:schemeClr val="dk1"/>
                </a:solidFill>
                <a:latin typeface="Oswald"/>
                <a:ea typeface="Oswald"/>
                <a:cs typeface="Oswald"/>
                <a:sym typeface="Oswald"/>
              </a:rPr>
              <a:t>DESCENSION</a:t>
            </a:r>
            <a:endParaRPr sz="4000">
              <a:solidFill>
                <a:schemeClr val="dk1"/>
              </a:solidFill>
              <a:latin typeface="Oswald"/>
              <a:ea typeface="Oswald"/>
              <a:cs typeface="Oswald"/>
              <a:sym typeface="Oswald"/>
            </a:endParaRPr>
          </a:p>
        </p:txBody>
      </p:sp>
      <p:pic>
        <p:nvPicPr>
          <p:cNvPr id="128" name="Google Shape;128;p21"/>
          <p:cNvPicPr preferRelativeResize="0"/>
          <p:nvPr/>
        </p:nvPicPr>
        <p:blipFill>
          <a:blip r:embed="rId4">
            <a:alphaModFix/>
          </a:blip>
          <a:stretch>
            <a:fillRect/>
          </a:stretch>
        </p:blipFill>
        <p:spPr>
          <a:xfrm>
            <a:off x="0" y="0"/>
            <a:ext cx="4638775" cy="5143500"/>
          </a:xfrm>
          <a:prstGeom prst="rect">
            <a:avLst/>
          </a:prstGeom>
          <a:noFill/>
          <a:ln>
            <a:noFill/>
          </a:ln>
        </p:spPr>
      </p:pic>
      <p:sp>
        <p:nvSpPr>
          <p:cNvPr id="129" name="Google Shape;129;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