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Lato"/>
      <p:regular r:id="rId24"/>
      <p:bold r:id="rId25"/>
      <p:italic r:id="rId26"/>
      <p:boldItalic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OpenSans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16900f61a_0_1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16900f61a_0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82345b5fe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c82345b5fe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16900f61a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16900f61a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c82345b5fe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c82345b5fe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1c82345b5fe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1c82345b5fe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c82345b5fe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c82345b5fe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52fbfb8f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052fbfb8f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c82345b5fe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c82345b5fe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b16900f61a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b16900f61a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c82345b5fe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c82345b5fe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c82345b5fe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c82345b5fe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16900f61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16900f61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b16900f61a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b16900f61a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82345b5fe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c82345b5fe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17e5447e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b17e5447e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95125"/>
            <a:ext cx="9304602" cy="5838624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>
            <p:ph type="ctrTitle"/>
          </p:nvPr>
        </p:nvSpPr>
        <p:spPr>
          <a:xfrm>
            <a:off x="-44825" y="334350"/>
            <a:ext cx="4390800" cy="167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Getting Ready to Ride Fat Bikes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Hard-Packed Groomed Trail</a:t>
            </a:r>
            <a:endParaRPr sz="1800"/>
          </a:p>
        </p:txBody>
      </p:sp>
      <p:sp>
        <p:nvSpPr>
          <p:cNvPr id="126" name="Google Shape;126;p22"/>
          <p:cNvSpPr txBox="1"/>
          <p:nvPr>
            <p:ph idx="1" type="body"/>
          </p:nvPr>
        </p:nvSpPr>
        <p:spPr>
          <a:xfrm>
            <a:off x="219600" y="1607675"/>
            <a:ext cx="5317200" cy="17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57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75"/>
              <a:buChar char="●"/>
            </a:pPr>
            <a:r>
              <a:rPr lang="en" sz="2474"/>
              <a:t>Minimal tread</a:t>
            </a:r>
            <a:endParaRPr sz="2474"/>
          </a:p>
          <a:p>
            <a:pPr indent="-3857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75"/>
              <a:buChar char="●"/>
            </a:pPr>
            <a:r>
              <a:rPr lang="en" sz="2474"/>
              <a:t>Narrower widths acceptable</a:t>
            </a:r>
            <a:endParaRPr sz="2474"/>
          </a:p>
          <a:p>
            <a:pPr indent="-385758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75"/>
              <a:buChar char="●"/>
            </a:pPr>
            <a:r>
              <a:rPr lang="en" sz="2474"/>
              <a:t>Up to 10 psi</a:t>
            </a:r>
            <a:endParaRPr sz="2474"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sz="1385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SzPts val="358"/>
              <a:buNone/>
            </a:pPr>
            <a:r>
              <a:t/>
            </a:r>
            <a:endParaRPr sz="1385"/>
          </a:p>
        </p:txBody>
      </p:sp>
      <p:pic>
        <p:nvPicPr>
          <p:cNvPr id="127" name="Google Shape;127;p22"/>
          <p:cNvPicPr preferRelativeResize="0"/>
          <p:nvPr/>
        </p:nvPicPr>
        <p:blipFill rotWithShape="1">
          <a:blip r:embed="rId3">
            <a:alphaModFix/>
          </a:blip>
          <a:srcRect b="0" l="0" r="36576" t="0"/>
          <a:stretch/>
        </p:blipFill>
        <p:spPr>
          <a:xfrm>
            <a:off x="5187068" y="445025"/>
            <a:ext cx="3645232" cy="383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2"/>
          <p:cNvSpPr txBox="1"/>
          <p:nvPr/>
        </p:nvSpPr>
        <p:spPr>
          <a:xfrm>
            <a:off x="7744150" y="4276625"/>
            <a:ext cx="1421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Well Groomed Trail with Possible Soft Spots</a:t>
            </a:r>
            <a:endParaRPr/>
          </a:p>
        </p:txBody>
      </p:sp>
      <p:sp>
        <p:nvSpPr>
          <p:cNvPr id="134" name="Google Shape;134;p23"/>
          <p:cNvSpPr txBox="1"/>
          <p:nvPr/>
        </p:nvSpPr>
        <p:spPr>
          <a:xfrm>
            <a:off x="473925" y="1450650"/>
            <a:ext cx="4415400" cy="224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Char char="●"/>
            </a:pPr>
            <a:r>
              <a:rPr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Slightly more tread</a:t>
            </a:r>
            <a:endParaRPr sz="2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Char char="●"/>
            </a:pPr>
            <a:r>
              <a:rPr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3.8” and wider</a:t>
            </a:r>
            <a:endParaRPr sz="2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4064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ato"/>
              <a:buChar char="●"/>
            </a:pPr>
            <a:r>
              <a:rPr lang="en" sz="2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4-7 psi</a:t>
            </a:r>
            <a:endParaRPr sz="2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3150" y="1683675"/>
            <a:ext cx="4209150" cy="280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3874" y="933025"/>
            <a:ext cx="5336576" cy="4002424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4"/>
          <p:cNvSpPr txBox="1"/>
          <p:nvPr/>
        </p:nvSpPr>
        <p:spPr>
          <a:xfrm>
            <a:off x="311700" y="1213738"/>
            <a:ext cx="5269800" cy="300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Deeper, well spaced out tread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2-5 psi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Consider front &amp; rear specific tires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Wider rims - 80-100mm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Lato"/>
              <a:buChar char="●"/>
            </a:pPr>
            <a:r>
              <a:rPr lang="en" sz="21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Wider Tires - 4.2-5”</a:t>
            </a:r>
            <a:endParaRPr sz="21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363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Deeper Snow</a:t>
            </a:r>
            <a:endParaRPr sz="354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type="title"/>
          </p:nvPr>
        </p:nvSpPr>
        <p:spPr>
          <a:xfrm>
            <a:off x="362250" y="39410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540"/>
              <a:t>Ice</a:t>
            </a:r>
            <a:endParaRPr sz="3540"/>
          </a:p>
        </p:txBody>
      </p:sp>
      <p:sp>
        <p:nvSpPr>
          <p:cNvPr id="148" name="Google Shape;148;p25"/>
          <p:cNvSpPr txBox="1"/>
          <p:nvPr/>
        </p:nvSpPr>
        <p:spPr>
          <a:xfrm>
            <a:off x="737650" y="1002600"/>
            <a:ext cx="5042400" cy="26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Studs!</a:t>
            </a:r>
            <a:endParaRPr sz="22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snow is present, defer to pressures, etc. to match snow conditions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If minimal snow, slightly higher pressures help the studs bite the ice</a:t>
            </a:r>
            <a:endParaRPr sz="16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Lato"/>
              <a:buChar char="●"/>
            </a:pPr>
            <a:r>
              <a:rPr lang="en" sz="16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Concave studs work best</a:t>
            </a:r>
            <a:endParaRPr sz="1700"/>
          </a:p>
        </p:txBody>
      </p:sp>
      <p:pic>
        <p:nvPicPr>
          <p:cNvPr id="149" name="Google Shape;1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173" y="340375"/>
            <a:ext cx="3167700" cy="467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31600" y="3068526"/>
            <a:ext cx="2181900" cy="194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14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type="title"/>
          </p:nvPr>
        </p:nvSpPr>
        <p:spPr>
          <a:xfrm>
            <a:off x="286350" y="1345075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Winter Bike </a:t>
            </a:r>
            <a:r>
              <a:rPr lang="en" sz="5300"/>
              <a:t>Maintenance</a:t>
            </a:r>
            <a:endParaRPr sz="5300"/>
          </a:p>
        </p:txBody>
      </p:sp>
      <p:pic>
        <p:nvPicPr>
          <p:cNvPr id="156" name="Google Shape;15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31051" y="2666425"/>
            <a:ext cx="3081899" cy="2311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550" y="371175"/>
            <a:ext cx="4245048" cy="4245048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Clean and Lubricate!</a:t>
            </a:r>
            <a:endParaRPr/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437475" y="1338900"/>
            <a:ext cx="5223000" cy="345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Hard to avoid corrosive salt and moisture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Chain health affects the whole drivetrain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Invest in a nice, long lasting chain lube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Wipe off your bike - especially chain and drivetrain - after each ride</a:t>
            </a:r>
            <a:endParaRPr sz="2000"/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Deep clean before storing after winter</a:t>
            </a:r>
            <a:endParaRPr sz="20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312325" y="204125"/>
            <a:ext cx="5280000" cy="57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for Basic Trailside Repairs</a:t>
            </a:r>
            <a:endParaRPr/>
          </a:p>
        </p:txBody>
      </p:sp>
      <p:sp>
        <p:nvSpPr>
          <p:cNvPr id="169" name="Google Shape;169;p28"/>
          <p:cNvSpPr txBox="1"/>
          <p:nvPr/>
        </p:nvSpPr>
        <p:spPr>
          <a:xfrm>
            <a:off x="999000" y="782225"/>
            <a:ext cx="6680700" cy="41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Flats &amp; Tire Pressure Adjustments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Hand pump or CO2, fat tube, spare valve core, tire plugs, sealant, tire levers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Broken Chain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Chainbreaker and master link (11-speed, 12-speed)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Fit Adjustments, Loose Bolts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○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Standard Multi-Tool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Latex/Nitrile Gloves, Packable Puffy Coat, hand/foot warmers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</a:pPr>
            <a:r>
              <a:rPr lang="en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SNACKS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688" y="1195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Choosing a Fat Bike</a:t>
            </a:r>
            <a:endParaRPr sz="4800"/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0600" y="2824375"/>
            <a:ext cx="3433477" cy="211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1297500" y="393750"/>
            <a:ext cx="7038900" cy="6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Bike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1297500" y="1220700"/>
            <a:ext cx="7038900" cy="258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What kind of riding and/or racing: short course or ultra distance?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Q-Factor: do you have issues with a wider stance?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Will it be a winter-only bike, or used all year?</a:t>
            </a:r>
            <a:endParaRPr sz="2100"/>
          </a:p>
          <a:p>
            <a:pPr indent="-3619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/>
              <a:t>Desired wheel &amp; tire sizes?</a:t>
            </a:r>
            <a:endParaRPr sz="2100"/>
          </a:p>
        </p:txBody>
      </p:sp>
      <p:pic>
        <p:nvPicPr>
          <p:cNvPr id="80" name="Google Shape;80;p15"/>
          <p:cNvPicPr preferRelativeResize="0"/>
          <p:nvPr/>
        </p:nvPicPr>
        <p:blipFill rotWithShape="1">
          <a:blip r:embed="rId3">
            <a:alphaModFix/>
          </a:blip>
          <a:srcRect b="11177" l="0" r="0" t="6089"/>
          <a:stretch/>
        </p:blipFill>
        <p:spPr>
          <a:xfrm>
            <a:off x="3964600" y="4207500"/>
            <a:ext cx="1214848" cy="7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250" y="4207500"/>
            <a:ext cx="1340050" cy="7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0700" y="4207500"/>
            <a:ext cx="1294208" cy="7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Before you Ride</a:t>
            </a:r>
            <a:endParaRPr/>
          </a:p>
        </p:txBody>
      </p:sp>
      <p:sp>
        <p:nvSpPr>
          <p:cNvPr id="88" name="Google Shape;88;p16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A-B-C Quick Check</a:t>
            </a:r>
            <a:endParaRPr/>
          </a:p>
        </p:txBody>
      </p:sp>
      <p:sp>
        <p:nvSpPr>
          <p:cNvPr id="89" name="Google Shape;89;p16"/>
          <p:cNvSpPr txBox="1"/>
          <p:nvPr>
            <p:ph idx="2" type="body"/>
          </p:nvPr>
        </p:nvSpPr>
        <p:spPr>
          <a:xfrm>
            <a:off x="4842975" y="1390800"/>
            <a:ext cx="2496600" cy="236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A - Air</a:t>
            </a:r>
            <a:endParaRPr b="1" sz="3600">
              <a:solidFill>
                <a:schemeClr val="accent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 - Brakes</a:t>
            </a:r>
            <a:endParaRPr b="1" sz="3600">
              <a:solidFill>
                <a:schemeClr val="accent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6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C - Chain</a:t>
            </a:r>
            <a:endParaRPr b="1" sz="3600">
              <a:solidFill>
                <a:schemeClr val="accent6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11"/>
              <a:t>Wheel &amp;</a:t>
            </a:r>
            <a:r>
              <a:rPr lang="en" sz="4711"/>
              <a:t>Tire Selection + Tire Pressures</a:t>
            </a:r>
            <a:endParaRPr sz="4711"/>
          </a:p>
        </p:txBody>
      </p:sp>
      <p:pic>
        <p:nvPicPr>
          <p:cNvPr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75" y="2727800"/>
            <a:ext cx="2943549" cy="2207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546700" y="483400"/>
            <a:ext cx="7038900" cy="60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Wheel Size: 26”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748400" y="1484725"/>
            <a:ext cx="7038900" cy="26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Fits in more fat bike frames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Better on loose or deep snow due to volume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tire options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maneuverable in singletrack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More </a:t>
            </a:r>
            <a:r>
              <a:rPr lang="en" sz="2200"/>
              <a:t>proportional to smaller frame sizes</a:t>
            </a:r>
            <a:r>
              <a:rPr lang="en" sz="2200"/>
              <a:t> 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>
            <p:ph type="title"/>
          </p:nvPr>
        </p:nvSpPr>
        <p:spPr>
          <a:xfrm>
            <a:off x="815975" y="4562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Wheel Size: 27.5”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Carries speed better (think 29” vs 27.5” MTB)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Great for dirt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Proportional to larger frames</a:t>
            </a:r>
            <a:endParaRPr sz="2200"/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Increasingly becoming more popular, so more wheel and tire options are becoming available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Tubeless vs Tubed</a:t>
            </a:r>
            <a:endParaRPr/>
          </a:p>
        </p:txBody>
      </p:sp>
      <p:sp>
        <p:nvSpPr>
          <p:cNvPr id="113" name="Google Shape;113;p2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Tubeless means there is no inner tube, and uses a liquid sealant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Tubeless for fat bikes can be lighter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Tubeless can allow for lower pressures - no pinch flats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Tubes are a little heavier, but less fuss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you get a flat: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Tubeless: you might be able to just add air</a:t>
            </a:r>
            <a:endParaRPr/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Tubes: you will have to replace the tube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9600" y="2928825"/>
            <a:ext cx="4244400" cy="202930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Rim Width</a:t>
            </a:r>
            <a:endParaRPr/>
          </a:p>
        </p:txBody>
      </p:sp>
      <p:sp>
        <p:nvSpPr>
          <p:cNvPr id="120" name="Google Shape;120;p21"/>
          <p:cNvSpPr txBox="1"/>
          <p:nvPr>
            <p:ph idx="1" type="body"/>
          </p:nvPr>
        </p:nvSpPr>
        <p:spPr>
          <a:xfrm>
            <a:off x="142050" y="1152425"/>
            <a:ext cx="6619200" cy="32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65mm to 100mm internal rim width - sweet spot is usually 80-85mm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Narrower 65mm internal for a rounder tire profile and fitment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100mm rims to flatten tire for better float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CE93D8"/>
      </a:accent2>
      <a:accent3>
        <a:srgbClr val="4DB6AC"/>
      </a:accent3>
      <a:accent4>
        <a:srgbClr val="FF9800"/>
      </a:accent4>
      <a:accent5>
        <a:srgbClr val="009668"/>
      </a:accent5>
      <a:accent6>
        <a:srgbClr val="EEFF41"/>
      </a:accent6>
      <a:hlink>
        <a:srgbClr val="009668"/>
      </a:hlink>
      <a:folHlink>
        <a:srgbClr val="00966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