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0" r:id="rId3"/>
    <p:sldId id="258" r:id="rId4"/>
    <p:sldId id="259" r:id="rId5"/>
    <p:sldId id="272" r:id="rId6"/>
    <p:sldId id="273" r:id="rId7"/>
    <p:sldId id="457" r:id="rId8"/>
    <p:sldId id="283" r:id="rId9"/>
    <p:sldId id="279" r:id="rId10"/>
    <p:sldId id="266" r:id="rId11"/>
    <p:sldId id="284" r:id="rId12"/>
    <p:sldId id="289" r:id="rId13"/>
    <p:sldId id="458" r:id="rId14"/>
    <p:sldId id="285" r:id="rId15"/>
    <p:sldId id="261" r:id="rId16"/>
    <p:sldId id="269" r:id="rId17"/>
    <p:sldId id="465" r:id="rId18"/>
    <p:sldId id="275" r:id="rId19"/>
    <p:sldId id="459" r:id="rId20"/>
    <p:sldId id="461" r:id="rId21"/>
    <p:sldId id="460" r:id="rId22"/>
    <p:sldId id="274" r:id="rId23"/>
    <p:sldId id="462" r:id="rId24"/>
    <p:sldId id="463" r:id="rId25"/>
    <p:sldId id="466" r:id="rId26"/>
    <p:sldId id="464"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188086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29888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368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2445981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018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417321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2894420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1651549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E6B8-C047-C4E5-81C1-043981B1F538}"/>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1819C-3ED3-7101-F369-643131F49CE0}"/>
              </a:ext>
            </a:extLst>
          </p:cNvPr>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331FA-00F6-5546-0122-FF140C98B519}"/>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E68344-2E1C-2918-9CF2-80F73317E8B0}"/>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22F4287-0198-DC54-ECB5-3E634C6C7E7F}"/>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929450-63C3-9F11-5C53-6A980A5C814C}"/>
              </a:ext>
            </a:extLst>
          </p:cNvPr>
          <p:cNvSpPr>
            <a:spLocks noGrp="1"/>
          </p:cNvSpPr>
          <p:nvPr>
            <p:ph type="sldNum" sz="quarter" idx="12"/>
          </p:nvPr>
        </p:nvSpPr>
        <p:spPr>
          <a:xfrm>
            <a:off x="8737600" y="6245225"/>
            <a:ext cx="2844800" cy="476250"/>
          </a:xfrm>
        </p:spPr>
        <p:txBody>
          <a:bodyPr/>
          <a:lstStyle>
            <a:lvl1pPr>
              <a:defRPr/>
            </a:lvl1pPr>
          </a:lstStyle>
          <a:p>
            <a:fld id="{0CE37596-882E-4765-93A0-A98D2FD0AAC9}" type="slidenum">
              <a:rPr lang="en-US" altLang="en-US"/>
              <a:pPr/>
              <a:t>‹#›</a:t>
            </a:fld>
            <a:endParaRPr lang="en-US" altLang="en-US"/>
          </a:p>
        </p:txBody>
      </p:sp>
    </p:spTree>
    <p:extLst>
      <p:ext uri="{BB962C8B-B14F-4D97-AF65-F5344CB8AC3E}">
        <p14:creationId xmlns:p14="http://schemas.microsoft.com/office/powerpoint/2010/main" val="316786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5556-4CC9-6771-EA49-D83E51D64F60}"/>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4F00963-F8D9-404D-2F78-E5BA2822FC93}"/>
              </a:ext>
            </a:extLst>
          </p:cNvPr>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326F0-6391-7C6C-701C-9F29DE7B3FEA}"/>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372055-AA37-A977-363E-80D931BD65A2}"/>
              </a:ext>
            </a:extLst>
          </p:cNvPr>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B215DBF-B706-D25E-180C-2EF0C20EC350}"/>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BEE48D4-958F-9D8B-5FD4-CCF40CC3C02F}"/>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ED2634E-9AF8-0944-A12F-693047F888B0}"/>
              </a:ext>
            </a:extLst>
          </p:cNvPr>
          <p:cNvSpPr>
            <a:spLocks noGrp="1"/>
          </p:cNvSpPr>
          <p:nvPr>
            <p:ph type="sldNum" sz="quarter" idx="12"/>
          </p:nvPr>
        </p:nvSpPr>
        <p:spPr>
          <a:xfrm>
            <a:off x="8737600" y="6245225"/>
            <a:ext cx="2844800" cy="476250"/>
          </a:xfrm>
        </p:spPr>
        <p:txBody>
          <a:bodyPr/>
          <a:lstStyle>
            <a:lvl1pPr>
              <a:defRPr/>
            </a:lvl1pPr>
          </a:lstStyle>
          <a:p>
            <a:fld id="{C5A4E839-7CAB-4100-8CAC-DF917139B6AF}" type="slidenum">
              <a:rPr lang="en-US" altLang="en-US"/>
              <a:pPr/>
              <a:t>‹#›</a:t>
            </a:fld>
            <a:endParaRPr lang="en-US" altLang="en-US"/>
          </a:p>
        </p:txBody>
      </p:sp>
    </p:spTree>
    <p:extLst>
      <p:ext uri="{BB962C8B-B14F-4D97-AF65-F5344CB8AC3E}">
        <p14:creationId xmlns:p14="http://schemas.microsoft.com/office/powerpoint/2010/main" val="123427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312512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BEC63-71E8-4994-AEE6-E6E2FD05C6C6}"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127407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BEC63-71E8-4994-AEE6-E6E2FD05C6C6}"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311641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BEC63-71E8-4994-AEE6-E6E2FD05C6C6}"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396877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BEC63-71E8-4994-AEE6-E6E2FD05C6C6}"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202969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BEC63-71E8-4994-AEE6-E6E2FD05C6C6}"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29598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BEC63-71E8-4994-AEE6-E6E2FD05C6C6}"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9057-8047-44B6-A0AC-8CAB2B233C54}" type="slidenum">
              <a:rPr lang="en-US" smtClean="0"/>
              <a:t>‹#›</a:t>
            </a:fld>
            <a:endParaRPr lang="en-US"/>
          </a:p>
        </p:txBody>
      </p:sp>
    </p:spTree>
    <p:extLst>
      <p:ext uri="{BB962C8B-B14F-4D97-AF65-F5344CB8AC3E}">
        <p14:creationId xmlns:p14="http://schemas.microsoft.com/office/powerpoint/2010/main" val="72341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9057-8047-44B6-A0AC-8CAB2B233C54}" type="slidenum">
              <a:rPr lang="en-US" smtClean="0"/>
              <a:t>‹#›</a:t>
            </a:fld>
            <a:endParaRPr lang="en-US"/>
          </a:p>
        </p:txBody>
      </p:sp>
      <p:sp>
        <p:nvSpPr>
          <p:cNvPr id="5" name="Date Placeholder 4"/>
          <p:cNvSpPr>
            <a:spLocks noGrp="1"/>
          </p:cNvSpPr>
          <p:nvPr>
            <p:ph type="dt" sz="half" idx="10"/>
          </p:nvPr>
        </p:nvSpPr>
        <p:spPr/>
        <p:txBody>
          <a:bodyPr/>
          <a:lstStyle/>
          <a:p>
            <a:fld id="{9F2BEC63-71E8-4994-AEE6-E6E2FD05C6C6}" type="datetimeFigureOut">
              <a:rPr lang="en-US" smtClean="0"/>
              <a:t>2/2/2023</a:t>
            </a:fld>
            <a:endParaRPr lang="en-US"/>
          </a:p>
        </p:txBody>
      </p:sp>
    </p:spTree>
    <p:extLst>
      <p:ext uri="{BB962C8B-B14F-4D97-AF65-F5344CB8AC3E}">
        <p14:creationId xmlns:p14="http://schemas.microsoft.com/office/powerpoint/2010/main" val="342445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2BEC63-71E8-4994-AEE6-E6E2FD05C6C6}" type="datetimeFigureOut">
              <a:rPr lang="en-US" smtClean="0"/>
              <a:t>2/2/2023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8C9057-8047-44B6-A0AC-8CAB2B233C54}" type="slidenum">
              <a:rPr lang="en-US" smtClean="0"/>
              <a:t>‹#›</a:t>
            </a:fld>
            <a:endParaRPr lang="en-US"/>
          </a:p>
        </p:txBody>
      </p:sp>
    </p:spTree>
    <p:extLst>
      <p:ext uri="{BB962C8B-B14F-4D97-AF65-F5344CB8AC3E}">
        <p14:creationId xmlns:p14="http://schemas.microsoft.com/office/powerpoint/2010/main" val="20313585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lh6.ggpht.com/_BsgqbRhgCnQ/SkjE6nGnf4I/AAAAAAAAAmM/p-uwgNvuFBk/s1600-h/image59.png"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526CB43-2A02-D285-5FBF-0025FCAC7E37}"/>
              </a:ext>
            </a:extLst>
          </p:cNvPr>
          <p:cNvSpPr>
            <a:spLocks noGrp="1"/>
          </p:cNvSpPr>
          <p:nvPr>
            <p:ph type="ctrTitle"/>
          </p:nvPr>
        </p:nvSpPr>
        <p:spPr>
          <a:xfrm>
            <a:off x="677335" y="1282701"/>
            <a:ext cx="5274578" cy="4307148"/>
          </a:xfrm>
        </p:spPr>
        <p:txBody>
          <a:bodyPr anchor="ctr">
            <a:normAutofit/>
          </a:bodyPr>
          <a:lstStyle/>
          <a:p>
            <a:pPr algn="l"/>
            <a:r>
              <a:rPr lang="en-US" dirty="0"/>
              <a:t>4 Easy Ways to Ski </a:t>
            </a:r>
            <a:r>
              <a:rPr lang="en-US" dirty="0">
                <a:solidFill>
                  <a:srgbClr val="FF0000"/>
                </a:solidFill>
              </a:rPr>
              <a:t>Better                                                                                                                                                                                                                          </a:t>
            </a:r>
            <a:r>
              <a:rPr lang="en-US" dirty="0"/>
              <a:t>with </a:t>
            </a:r>
            <a:r>
              <a:rPr lang="en-US" dirty="0">
                <a:solidFill>
                  <a:srgbClr val="FF0000"/>
                </a:solidFill>
              </a:rPr>
              <a:t>Less</a:t>
            </a:r>
            <a:r>
              <a:rPr lang="en-US" dirty="0"/>
              <a:t> Injury </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4FEF00A6-5F70-B9DD-431F-271BAA4A56CF}"/>
              </a:ext>
            </a:extLst>
          </p:cNvPr>
          <p:cNvSpPr>
            <a:spLocks noGrp="1"/>
          </p:cNvSpPr>
          <p:nvPr>
            <p:ph type="subTitle" idx="1"/>
          </p:nvPr>
        </p:nvSpPr>
        <p:spPr>
          <a:xfrm>
            <a:off x="8123267" y="1933893"/>
            <a:ext cx="3300420" cy="3552507"/>
          </a:xfrm>
        </p:spPr>
        <p:txBody>
          <a:bodyPr anchor="ctr">
            <a:normAutofit/>
          </a:bodyPr>
          <a:lstStyle/>
          <a:p>
            <a:pPr algn="l">
              <a:lnSpc>
                <a:spcPct val="90000"/>
              </a:lnSpc>
            </a:pPr>
            <a:r>
              <a:rPr lang="en-US" sz="3200" b="1" dirty="0">
                <a:solidFill>
                  <a:srgbClr val="FFFFFF"/>
                </a:solidFill>
              </a:rPr>
              <a:t>Dr. Chris Leisz </a:t>
            </a:r>
          </a:p>
          <a:p>
            <a:pPr algn="l">
              <a:lnSpc>
                <a:spcPct val="90000"/>
              </a:lnSpc>
            </a:pPr>
            <a:r>
              <a:rPr lang="en-US" sz="3200" b="1" dirty="0">
                <a:solidFill>
                  <a:srgbClr val="FFFFFF"/>
                </a:solidFill>
              </a:rPr>
              <a:t>Courage Kenny Rehabilitation Associates</a:t>
            </a:r>
          </a:p>
          <a:p>
            <a:pPr algn="l">
              <a:lnSpc>
                <a:spcPct val="90000"/>
              </a:lnSpc>
            </a:pPr>
            <a:r>
              <a:rPr lang="en-US" sz="3200" b="1" dirty="0">
                <a:solidFill>
                  <a:srgbClr val="FFFFFF"/>
                </a:solidFill>
              </a:rPr>
              <a:t>St. Paul, MN</a:t>
            </a:r>
          </a:p>
        </p:txBody>
      </p:sp>
    </p:spTree>
    <p:extLst>
      <p:ext uri="{BB962C8B-B14F-4D97-AF65-F5344CB8AC3E}">
        <p14:creationId xmlns:p14="http://schemas.microsoft.com/office/powerpoint/2010/main" val="147934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959BF4A-5E1E-A83B-64DE-CC50DA43944F}"/>
              </a:ext>
            </a:extLst>
          </p:cNvPr>
          <p:cNvSpPr>
            <a:spLocks noGrp="1" noChangeArrowheads="1"/>
          </p:cNvSpPr>
          <p:nvPr>
            <p:ph type="title"/>
          </p:nvPr>
        </p:nvSpPr>
        <p:spPr/>
        <p:txBody>
          <a:bodyPr/>
          <a:lstStyle/>
          <a:p>
            <a:pPr eaLnBrk="1" hangingPunct="1"/>
            <a:r>
              <a:rPr lang="en-US" altLang="en-US" dirty="0"/>
              <a:t>Location of Weakness</a:t>
            </a:r>
          </a:p>
        </p:txBody>
      </p:sp>
      <p:sp>
        <p:nvSpPr>
          <p:cNvPr id="16387" name="Rectangle 3">
            <a:extLst>
              <a:ext uri="{FF2B5EF4-FFF2-40B4-BE49-F238E27FC236}">
                <a16:creationId xmlns:a16="http://schemas.microsoft.com/office/drawing/2014/main" id="{386CF047-F28A-E5BC-6D57-420B194CD177}"/>
              </a:ext>
            </a:extLst>
          </p:cNvPr>
          <p:cNvSpPr>
            <a:spLocks noGrp="1" noChangeArrowheads="1"/>
          </p:cNvSpPr>
          <p:nvPr>
            <p:ph type="body" sz="half" idx="1"/>
          </p:nvPr>
        </p:nvSpPr>
        <p:spPr>
          <a:xfrm>
            <a:off x="609600" y="1248355"/>
            <a:ext cx="5384800" cy="4877809"/>
          </a:xfrm>
        </p:spPr>
        <p:txBody>
          <a:bodyPr>
            <a:normAutofit lnSpcReduction="10000"/>
          </a:bodyPr>
          <a:lstStyle/>
          <a:p>
            <a:pPr eaLnBrk="1" hangingPunct="1"/>
            <a:r>
              <a:rPr lang="en-US" altLang="en-US" sz="2800" dirty="0"/>
              <a:t>Did you know you have an </a:t>
            </a:r>
            <a:r>
              <a:rPr lang="en-US" altLang="en-US" sz="2800" b="1" i="1" dirty="0"/>
              <a:t>upper core</a:t>
            </a:r>
            <a:r>
              <a:rPr lang="en-US" altLang="en-US" sz="2800" dirty="0"/>
              <a:t>?</a:t>
            </a:r>
          </a:p>
          <a:p>
            <a:pPr lvl="1"/>
            <a:r>
              <a:rPr lang="en-US" altLang="en-US" sz="2400" dirty="0"/>
              <a:t>Pectoral muscles</a:t>
            </a:r>
          </a:p>
          <a:p>
            <a:pPr lvl="1"/>
            <a:r>
              <a:rPr lang="en-US" altLang="en-US" sz="2400" dirty="0"/>
              <a:t>Neck &amp; upper back muscles</a:t>
            </a:r>
          </a:p>
          <a:p>
            <a:pPr lvl="1"/>
            <a:r>
              <a:rPr lang="en-US" altLang="en-US" sz="2400" dirty="0"/>
              <a:t>Shoulder muscles</a:t>
            </a:r>
          </a:p>
          <a:p>
            <a:r>
              <a:rPr lang="en-US" altLang="en-US" sz="2600" dirty="0"/>
              <a:t>Strength here vital for Nordic skiers</a:t>
            </a:r>
          </a:p>
          <a:p>
            <a:pPr lvl="1"/>
            <a:r>
              <a:rPr lang="en-US" altLang="en-US" sz="2400" dirty="0"/>
              <a:t>Skiers use arms too!</a:t>
            </a:r>
          </a:p>
          <a:p>
            <a:pPr lvl="1"/>
            <a:r>
              <a:rPr lang="en-US" altLang="en-US" sz="2400" dirty="0"/>
              <a:t>Upper core forms a stable base of support for upper extremity motion</a:t>
            </a:r>
          </a:p>
          <a:p>
            <a:endParaRPr lang="en-US" altLang="en-US" sz="2600" dirty="0"/>
          </a:p>
          <a:p>
            <a:pPr lvl="1" eaLnBrk="1" hangingPunct="1"/>
            <a:endParaRPr lang="en-US" altLang="en-US" sz="2400" dirty="0"/>
          </a:p>
          <a:p>
            <a:pPr eaLnBrk="1" hangingPunct="1"/>
            <a:endParaRPr lang="en-US" altLang="en-US" sz="2800" dirty="0"/>
          </a:p>
          <a:p>
            <a:pPr eaLnBrk="1" hangingPunct="1"/>
            <a:endParaRPr lang="en-US" altLang="en-US" sz="2800" dirty="0"/>
          </a:p>
          <a:p>
            <a:pPr eaLnBrk="1" hangingPunct="1"/>
            <a:endParaRPr lang="en-US" altLang="en-US" sz="2800" dirty="0"/>
          </a:p>
        </p:txBody>
      </p:sp>
      <p:sp>
        <p:nvSpPr>
          <p:cNvPr id="16388" name="Rectangle 4">
            <a:extLst>
              <a:ext uri="{FF2B5EF4-FFF2-40B4-BE49-F238E27FC236}">
                <a16:creationId xmlns:a16="http://schemas.microsoft.com/office/drawing/2014/main" id="{8D933745-F4E1-FA3B-4465-B56B3E650A6E}"/>
              </a:ext>
            </a:extLst>
          </p:cNvPr>
          <p:cNvSpPr>
            <a:spLocks noGrp="1" noChangeArrowheads="1"/>
          </p:cNvSpPr>
          <p:nvPr>
            <p:ph sz="half" idx="2"/>
          </p:nvPr>
        </p:nvSpPr>
        <p:spPr/>
        <p:txBody>
          <a:bodyPr/>
          <a:lstStyle/>
          <a:p>
            <a:pPr eaLnBrk="1" hangingPunct="1">
              <a:lnSpc>
                <a:spcPct val="80000"/>
              </a:lnSpc>
            </a:pPr>
            <a:endParaRPr lang="en-US" altLang="en-US" sz="2400"/>
          </a:p>
        </p:txBody>
      </p:sp>
      <p:pic>
        <p:nvPicPr>
          <p:cNvPr id="16389" name="Picture 5">
            <a:extLst>
              <a:ext uri="{FF2B5EF4-FFF2-40B4-BE49-F238E27FC236}">
                <a16:creationId xmlns:a16="http://schemas.microsoft.com/office/drawing/2014/main" id="{04BC130B-6BF0-1AC2-781A-7A2F81C12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532737"/>
            <a:ext cx="5393635" cy="58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3FA246F8-8568-3DAA-7687-4379F9DF31CD}"/>
              </a:ext>
            </a:extLst>
          </p:cNvPr>
          <p:cNvCxnSpPr>
            <a:cxnSpLocks/>
          </p:cNvCxnSpPr>
          <p:nvPr/>
        </p:nvCxnSpPr>
        <p:spPr>
          <a:xfrm flipV="1">
            <a:off x="3842420" y="1879244"/>
            <a:ext cx="3457576" cy="5872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4C224F-3375-D4C4-5588-484D616C01D2}"/>
              </a:ext>
            </a:extLst>
          </p:cNvPr>
          <p:cNvCxnSpPr>
            <a:cxnSpLocks/>
          </p:cNvCxnSpPr>
          <p:nvPr/>
        </p:nvCxnSpPr>
        <p:spPr>
          <a:xfrm flipV="1">
            <a:off x="3842420" y="1983695"/>
            <a:ext cx="6042755" cy="1455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A8443FF-2D82-5D08-545B-115BEA6E022A}"/>
              </a:ext>
            </a:extLst>
          </p:cNvPr>
          <p:cNvCxnSpPr>
            <a:cxnSpLocks/>
          </p:cNvCxnSpPr>
          <p:nvPr/>
        </p:nvCxnSpPr>
        <p:spPr>
          <a:xfrm flipV="1">
            <a:off x="5295569" y="1515610"/>
            <a:ext cx="4828145" cy="13795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55" name="Group 415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56" name="Straight Connector 415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57" name="Straight Connector 415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5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0" name="Isosceles Triangle 415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4" name="Isosceles Triangle 416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5" name="Isosceles Triangle 416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098" name="Picture 2" descr="Wand Exercises for Shoulder Recovery">
            <a:extLst>
              <a:ext uri="{FF2B5EF4-FFF2-40B4-BE49-F238E27FC236}">
                <a16:creationId xmlns:a16="http://schemas.microsoft.com/office/drawing/2014/main" id="{16E25676-A267-22F6-657F-FB3B304552A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256" r="2635"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8120B9-F85B-8C46-3FEB-97308B041388}"/>
              </a:ext>
            </a:extLst>
          </p:cNvPr>
          <p:cNvSpPr>
            <a:spLocks noGrp="1"/>
          </p:cNvSpPr>
          <p:nvPr>
            <p:ph type="title"/>
          </p:nvPr>
        </p:nvSpPr>
        <p:spPr>
          <a:xfrm>
            <a:off x="677333" y="342900"/>
            <a:ext cx="3851123" cy="1587500"/>
          </a:xfrm>
        </p:spPr>
        <p:txBody>
          <a:bodyPr vert="horz" lIns="91440" tIns="45720" rIns="91440" bIns="45720" rtlCol="0" anchor="t">
            <a:normAutofit/>
          </a:bodyPr>
          <a:lstStyle/>
          <a:p>
            <a:pPr>
              <a:lnSpc>
                <a:spcPct val="90000"/>
              </a:lnSpc>
            </a:pPr>
            <a:r>
              <a:rPr lang="en-US" sz="3200" dirty="0"/>
              <a:t>You Probably Have Upper Core Weakness, If…</a:t>
            </a:r>
          </a:p>
        </p:txBody>
      </p:sp>
      <p:sp>
        <p:nvSpPr>
          <p:cNvPr id="3" name="Content Placeholder 2">
            <a:extLst>
              <a:ext uri="{FF2B5EF4-FFF2-40B4-BE49-F238E27FC236}">
                <a16:creationId xmlns:a16="http://schemas.microsoft.com/office/drawing/2014/main" id="{0D375D89-7514-6A0A-0E5A-770014FEA99B}"/>
              </a:ext>
            </a:extLst>
          </p:cNvPr>
          <p:cNvSpPr>
            <a:spLocks noGrp="1"/>
          </p:cNvSpPr>
          <p:nvPr>
            <p:ph sz="half" idx="1"/>
          </p:nvPr>
        </p:nvSpPr>
        <p:spPr>
          <a:xfrm>
            <a:off x="677334" y="2160589"/>
            <a:ext cx="3851122" cy="3880773"/>
          </a:xfrm>
        </p:spPr>
        <p:txBody>
          <a:bodyPr vert="horz" lIns="91440" tIns="45720" rIns="91440" bIns="45720" rtlCol="0">
            <a:normAutofit/>
          </a:bodyPr>
          <a:lstStyle/>
          <a:p>
            <a:r>
              <a:rPr lang="en-US" sz="2800" dirty="0"/>
              <a:t>If you develop neck, upper back &amp; shoulder muscle fatigue &amp; soreness, especially as you tire</a:t>
            </a:r>
          </a:p>
          <a:p>
            <a:pPr marL="457200" lvl="1" indent="0"/>
            <a:endParaRPr lang="en-US" dirty="0"/>
          </a:p>
        </p:txBody>
      </p:sp>
      <p:cxnSp>
        <p:nvCxnSpPr>
          <p:cNvPr id="4167" name="Straight Connector 416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69" name="Straight Connector 416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7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7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7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7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7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8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8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841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527457-D17F-D747-8421-AB353AAFEF3F}"/>
              </a:ext>
            </a:extLst>
          </p:cNvPr>
          <p:cNvSpPr>
            <a:spLocks noGrp="1"/>
          </p:cNvSpPr>
          <p:nvPr>
            <p:ph type="title"/>
          </p:nvPr>
        </p:nvSpPr>
        <p:spPr>
          <a:xfrm>
            <a:off x="676746" y="609600"/>
            <a:ext cx="3729076" cy="737507"/>
          </a:xfrm>
        </p:spPr>
        <p:txBody>
          <a:bodyPr vert="horz" lIns="91440" tIns="45720" rIns="91440" bIns="45720" rtlCol="0" anchor="ctr">
            <a:normAutofit/>
          </a:bodyPr>
          <a:lstStyle/>
          <a:p>
            <a:r>
              <a:rPr lang="en-US" dirty="0"/>
              <a:t>Why?</a:t>
            </a:r>
          </a:p>
        </p:txBody>
      </p:sp>
      <p:sp>
        <p:nvSpPr>
          <p:cNvPr id="3" name="Content Placeholder 2">
            <a:extLst>
              <a:ext uri="{FF2B5EF4-FFF2-40B4-BE49-F238E27FC236}">
                <a16:creationId xmlns:a16="http://schemas.microsoft.com/office/drawing/2014/main" id="{F6540345-B7A2-72BD-9BEB-23343022EAE2}"/>
              </a:ext>
            </a:extLst>
          </p:cNvPr>
          <p:cNvSpPr>
            <a:spLocks noGrp="1"/>
          </p:cNvSpPr>
          <p:nvPr>
            <p:ph sz="half" idx="1"/>
          </p:nvPr>
        </p:nvSpPr>
        <p:spPr>
          <a:xfrm>
            <a:off x="527902" y="1440316"/>
            <a:ext cx="4197076" cy="5036684"/>
          </a:xfrm>
        </p:spPr>
        <p:txBody>
          <a:bodyPr vert="horz" lIns="91440" tIns="45720" rIns="91440" bIns="45720" rtlCol="0">
            <a:normAutofit lnSpcReduction="10000"/>
          </a:bodyPr>
          <a:lstStyle/>
          <a:p>
            <a:pPr>
              <a:lnSpc>
                <a:spcPct val="90000"/>
              </a:lnSpc>
            </a:pPr>
            <a:r>
              <a:rPr lang="en-US" sz="2400" dirty="0"/>
              <a:t>Because upper core muscles are not supporting your head, neck &amp; shoulders properly </a:t>
            </a:r>
          </a:p>
          <a:p>
            <a:pPr>
              <a:lnSpc>
                <a:spcPct val="90000"/>
              </a:lnSpc>
            </a:pPr>
            <a:r>
              <a:rPr lang="en-US" sz="2400" dirty="0"/>
              <a:t>Shoulder is vulnerable!</a:t>
            </a:r>
          </a:p>
          <a:p>
            <a:pPr lvl="1">
              <a:lnSpc>
                <a:spcPct val="90000"/>
              </a:lnSpc>
            </a:pPr>
            <a:r>
              <a:rPr lang="en-US" sz="2200" dirty="0"/>
              <a:t>“Floats” on chest wall</a:t>
            </a:r>
          </a:p>
          <a:p>
            <a:pPr>
              <a:lnSpc>
                <a:spcPct val="90000"/>
              </a:lnSpc>
            </a:pPr>
            <a:r>
              <a:rPr lang="en-US" sz="2400" dirty="0"/>
              <a:t>Mid &amp; lower traps, rhomboids should stabilize, or roll scapula down &amp; back</a:t>
            </a:r>
          </a:p>
          <a:p>
            <a:pPr lvl="1">
              <a:lnSpc>
                <a:spcPct val="90000"/>
              </a:lnSpc>
            </a:pPr>
            <a:r>
              <a:rPr lang="en-US" sz="2200" dirty="0"/>
              <a:t>Forms stable base for upper arm motion</a:t>
            </a:r>
          </a:p>
          <a:p>
            <a:pPr>
              <a:lnSpc>
                <a:spcPct val="90000"/>
              </a:lnSpc>
            </a:pPr>
            <a:r>
              <a:rPr lang="en-US" sz="2400" dirty="0"/>
              <a:t>Prevents rotator cuff injury</a:t>
            </a:r>
          </a:p>
          <a:p>
            <a:pPr marL="0" indent="0">
              <a:lnSpc>
                <a:spcPct val="90000"/>
              </a:lnSpc>
              <a:buNone/>
            </a:pPr>
            <a:endParaRPr lang="en-US" sz="1700" dirty="0"/>
          </a:p>
        </p:txBody>
      </p:sp>
      <p:pic>
        <p:nvPicPr>
          <p:cNvPr id="5" name="Picture 6" descr="The role of the scapula in Shoulder Impingement Syndrome: part 2 — Rayner &amp;  Smale">
            <a:extLst>
              <a:ext uri="{FF2B5EF4-FFF2-40B4-BE49-F238E27FC236}">
                <a16:creationId xmlns:a16="http://schemas.microsoft.com/office/drawing/2014/main" id="{F4D24959-9972-32CB-AE5B-2D140702469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24387" y="95354"/>
            <a:ext cx="6561588" cy="677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60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BCAEEEBD-779B-4609-A737-4BEFD64744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9F865128-9162-4A93-BA38-3EDA100D0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97FAD7EB-2975-48FE-9C11-06D44B0DB0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8F958341-3D13-40CF-B851-BBFE57BD4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E52E91BF-6028-4758-83D2-479E08BC6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Isosceles Triangle 1037">
              <a:extLst>
                <a:ext uri="{FF2B5EF4-FFF2-40B4-BE49-F238E27FC236}">
                  <a16:creationId xmlns:a16="http://schemas.microsoft.com/office/drawing/2014/main" id="{BB6FFE21-EADD-48B3-B3A3-7D6CEBD0A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7">
              <a:extLst>
                <a:ext uri="{FF2B5EF4-FFF2-40B4-BE49-F238E27FC236}">
                  <a16:creationId xmlns:a16="http://schemas.microsoft.com/office/drawing/2014/main" id="{1DC66C91-0E5F-44BB-A970-EBE30BD37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Rectangle 28">
              <a:extLst>
                <a:ext uri="{FF2B5EF4-FFF2-40B4-BE49-F238E27FC236}">
                  <a16:creationId xmlns:a16="http://schemas.microsoft.com/office/drawing/2014/main" id="{B94AAD67-2A87-45F4-89D1-050773C99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9">
              <a:extLst>
                <a:ext uri="{FF2B5EF4-FFF2-40B4-BE49-F238E27FC236}">
                  <a16:creationId xmlns:a16="http://schemas.microsoft.com/office/drawing/2014/main" id="{7051A6E4-D760-437F-8BB3-F99D4A20F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Isosceles Triangle 1041">
              <a:extLst>
                <a:ext uri="{FF2B5EF4-FFF2-40B4-BE49-F238E27FC236}">
                  <a16:creationId xmlns:a16="http://schemas.microsoft.com/office/drawing/2014/main" id="{2A6C2BC1-D612-48ED-923C-0F0024DB0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3EC7FFC4-633F-4F2A-AB36-3D953B16B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48" name="Rectangle 1044">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6AF1269-CCF9-DB40-BE9C-A16AF48F4524}"/>
              </a:ext>
            </a:extLst>
          </p:cNvPr>
          <p:cNvSpPr>
            <a:spLocks noGrp="1"/>
          </p:cNvSpPr>
          <p:nvPr>
            <p:ph type="title"/>
          </p:nvPr>
        </p:nvSpPr>
        <p:spPr>
          <a:xfrm>
            <a:off x="989768" y="609600"/>
            <a:ext cx="5498361" cy="1320800"/>
          </a:xfrm>
        </p:spPr>
        <p:txBody>
          <a:bodyPr vert="horz" lIns="91440" tIns="45720" rIns="91440" bIns="45720" rtlCol="0" anchor="ctr">
            <a:normAutofit/>
          </a:bodyPr>
          <a:lstStyle/>
          <a:p>
            <a:r>
              <a:rPr lang="en-US" dirty="0"/>
              <a:t>Other Factors</a:t>
            </a:r>
          </a:p>
        </p:txBody>
      </p:sp>
      <p:sp>
        <p:nvSpPr>
          <p:cNvPr id="1047" name="Isosceles Triangle 1046">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ABBF646-65F5-A530-D13E-A4BC2AFD62CE}"/>
              </a:ext>
            </a:extLst>
          </p:cNvPr>
          <p:cNvSpPr>
            <a:spLocks noGrp="1"/>
          </p:cNvSpPr>
          <p:nvPr>
            <p:ph sz="half" idx="1"/>
          </p:nvPr>
        </p:nvSpPr>
        <p:spPr>
          <a:xfrm>
            <a:off x="989770" y="2160589"/>
            <a:ext cx="5549732" cy="3880773"/>
          </a:xfrm>
        </p:spPr>
        <p:txBody>
          <a:bodyPr vert="horz" lIns="91440" tIns="45720" rIns="91440" bIns="45720" rtlCol="0">
            <a:normAutofit/>
          </a:bodyPr>
          <a:lstStyle/>
          <a:p>
            <a:r>
              <a:rPr lang="en-US" sz="2800" dirty="0"/>
              <a:t>Poor head and shoulder-forward posture plays a role!</a:t>
            </a:r>
          </a:p>
          <a:p>
            <a:r>
              <a:rPr lang="en-US" sz="2800" dirty="0"/>
              <a:t>Poor sitting &amp; standing posture may translate to poor skiing posture!</a:t>
            </a:r>
          </a:p>
          <a:p>
            <a:endParaRPr lang="en-US" dirty="0"/>
          </a:p>
        </p:txBody>
      </p:sp>
      <p:pic>
        <p:nvPicPr>
          <p:cNvPr id="1028" name="Picture 4" descr="Texting Leads to Spinal Degeneration">
            <a:extLst>
              <a:ext uri="{FF2B5EF4-FFF2-40B4-BE49-F238E27FC236}">
                <a16:creationId xmlns:a16="http://schemas.microsoft.com/office/drawing/2014/main" id="{541BD0E1-8084-C81B-A9A3-1A619B8A26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46" b="-3"/>
          <a:stretch/>
        </p:blipFill>
        <p:spPr bwMode="auto">
          <a:xfrm>
            <a:off x="7531482" y="10"/>
            <a:ext cx="4657341" cy="34484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Long Does It Take to Correct Posture? - UPRIGHT Posture Training Device">
            <a:extLst>
              <a:ext uri="{FF2B5EF4-FFF2-40B4-BE49-F238E27FC236}">
                <a16:creationId xmlns:a16="http://schemas.microsoft.com/office/drawing/2014/main" id="{6DE724CD-BFF6-0255-71B0-F5061721B7A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281" r="5171"/>
          <a:stretch/>
        </p:blipFill>
        <p:spPr bwMode="auto">
          <a:xfrm>
            <a:off x="7528308" y="3437472"/>
            <a:ext cx="4657341" cy="342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1418E447-E148-4101-80FA-2DAF2AEB60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8F12A889-19A8-4F03-A0CD-C9E02F82BE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6CF346D-F356-471A-BC7C-CFEF6D386D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BB0FFB3-AC3E-4B20-A163-E262C6C8C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BD356454-032F-4E57-9E39-E365EC4FB1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94B44E4E-530F-47E1-AB17-AD3C749E9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B4E42E3-4EEF-407D-A9D9-5198E4D43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C070C669-75F2-4F25-A0BB-1183C8A59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115065DD-90BF-4045-B90C-89293E98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D5A8D682-1F5C-43AB-8009-383AEF9E2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7B3DBBF5-2DDD-4C81-B2A4-A6DBBCB0D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D3E58BC-A90C-1AC5-9A21-A71EDEAF0355}"/>
              </a:ext>
            </a:extLst>
          </p:cNvPr>
          <p:cNvSpPr>
            <a:spLocks noGrp="1"/>
          </p:cNvSpPr>
          <p:nvPr>
            <p:ph type="title"/>
          </p:nvPr>
        </p:nvSpPr>
        <p:spPr>
          <a:xfrm>
            <a:off x="677332" y="609600"/>
            <a:ext cx="5217538" cy="901148"/>
          </a:xfrm>
        </p:spPr>
        <p:txBody>
          <a:bodyPr vert="horz" lIns="91440" tIns="45720" rIns="91440" bIns="45720" rtlCol="0" anchor="t">
            <a:normAutofit/>
          </a:bodyPr>
          <a:lstStyle/>
          <a:p>
            <a:r>
              <a:rPr lang="en-US" dirty="0"/>
              <a:t>Shoulder Impingement </a:t>
            </a:r>
          </a:p>
        </p:txBody>
      </p:sp>
      <p:sp>
        <p:nvSpPr>
          <p:cNvPr id="52" name="Isosceles Triangle 8">
            <a:extLst>
              <a:ext uri="{FF2B5EF4-FFF2-40B4-BE49-F238E27FC236}">
                <a16:creationId xmlns:a16="http://schemas.microsoft.com/office/drawing/2014/main" id="{1FDCE85B-1271-4B0E-8C29-C029A1BD5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DF67B92-B01D-9134-C186-9A928B8679B3}"/>
              </a:ext>
            </a:extLst>
          </p:cNvPr>
          <p:cNvSpPr>
            <a:spLocks noGrp="1"/>
          </p:cNvSpPr>
          <p:nvPr>
            <p:ph sz="half" idx="1"/>
          </p:nvPr>
        </p:nvSpPr>
        <p:spPr>
          <a:xfrm>
            <a:off x="697876" y="1399430"/>
            <a:ext cx="4266690" cy="4993271"/>
          </a:xfrm>
        </p:spPr>
        <p:txBody>
          <a:bodyPr vert="horz" lIns="91440" tIns="45720" rIns="91440" bIns="45720" rtlCol="0">
            <a:normAutofit fontScale="92500" lnSpcReduction="20000"/>
          </a:bodyPr>
          <a:lstStyle/>
          <a:p>
            <a:r>
              <a:rPr lang="en-US" sz="2600" dirty="0"/>
              <a:t>Common cause of skier’s shoulder pain</a:t>
            </a:r>
          </a:p>
          <a:p>
            <a:pPr lvl="1"/>
            <a:r>
              <a:rPr lang="en-US" sz="2400" dirty="0"/>
              <a:t>Scapula elevates instead of rolling down &amp; back</a:t>
            </a:r>
          </a:p>
          <a:p>
            <a:r>
              <a:rPr lang="en-US" sz="2600" dirty="0"/>
              <a:t>Supraspinatus tendon pinched between the shoulder blade &amp; upper arm bone</a:t>
            </a:r>
          </a:p>
          <a:p>
            <a:pPr lvl="1"/>
            <a:r>
              <a:rPr lang="en-US" sz="2400" dirty="0"/>
              <a:t>Tendinitis, tendon tearing</a:t>
            </a:r>
          </a:p>
          <a:p>
            <a:r>
              <a:rPr lang="en-US" sz="2600" dirty="0"/>
              <a:t>Due to:</a:t>
            </a:r>
          </a:p>
          <a:p>
            <a:pPr lvl="1"/>
            <a:r>
              <a:rPr lang="en-US" sz="2200" dirty="0"/>
              <a:t>Upper core weakness</a:t>
            </a:r>
          </a:p>
          <a:p>
            <a:pPr lvl="1"/>
            <a:r>
              <a:rPr lang="en-US" sz="2200" dirty="0"/>
              <a:t>Poor posture</a:t>
            </a:r>
          </a:p>
          <a:p>
            <a:pPr lvl="1"/>
            <a:r>
              <a:rPr lang="en-US" sz="2200" dirty="0"/>
              <a:t>Poor poling technique</a:t>
            </a:r>
            <a:endParaRPr lang="en-US" sz="2600" dirty="0"/>
          </a:p>
        </p:txBody>
      </p:sp>
      <p:pic>
        <p:nvPicPr>
          <p:cNvPr id="5" name="Picture 2" descr="Excessive Scapular Depression: The Silent Throwing Arm Killer — Armored Heat">
            <a:extLst>
              <a:ext uri="{FF2B5EF4-FFF2-40B4-BE49-F238E27FC236}">
                <a16:creationId xmlns:a16="http://schemas.microsoft.com/office/drawing/2014/main" id="{5E2CEA22-9A7E-F314-291D-567BA034B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64" r="2" b="9934"/>
          <a:stretch/>
        </p:blipFill>
        <p:spPr bwMode="auto">
          <a:xfrm>
            <a:off x="6128465" y="2496008"/>
            <a:ext cx="3145536" cy="16578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houlder Impingement Syndrome – How to Prevent It? – SPD">
            <a:extLst>
              <a:ext uri="{FF2B5EF4-FFF2-40B4-BE49-F238E27FC236}">
                <a16:creationId xmlns:a16="http://schemas.microsoft.com/office/drawing/2014/main" id="{84A6C507-F5FB-CC8C-74A5-592F4096B0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4" r="2302" b="-4"/>
          <a:stretch/>
        </p:blipFill>
        <p:spPr bwMode="auto">
          <a:xfrm>
            <a:off x="6128465" y="4383555"/>
            <a:ext cx="3145536" cy="16578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54A058E-9331-CC1E-C15E-309487AF4564}"/>
              </a:ext>
            </a:extLst>
          </p:cNvPr>
          <p:cNvSpPr>
            <a:spLocks noGrp="1"/>
          </p:cNvSpPr>
          <p:nvPr>
            <p:ph sz="half" idx="2"/>
          </p:nvPr>
        </p:nvSpPr>
        <p:spPr/>
        <p:txBody>
          <a:bodyPr>
            <a:normAutofit fontScale="92500" lnSpcReduction="20000"/>
          </a:bodyPr>
          <a:lstStyle/>
          <a:p>
            <a:endParaRPr lang="en-US" dirty="0"/>
          </a:p>
        </p:txBody>
      </p:sp>
      <p:pic>
        <p:nvPicPr>
          <p:cNvPr id="9" name="Picture 2" descr="Scapula Stability - My Family Physio">
            <a:extLst>
              <a:ext uri="{FF2B5EF4-FFF2-40B4-BE49-F238E27FC236}">
                <a16:creationId xmlns:a16="http://schemas.microsoft.com/office/drawing/2014/main" id="{0D6FDE47-994C-CBC3-9861-C37E734AA3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1" r="3" b="3"/>
          <a:stretch/>
        </p:blipFill>
        <p:spPr bwMode="auto">
          <a:xfrm>
            <a:off x="6201686" y="667910"/>
            <a:ext cx="3205342" cy="182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2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6" name="Group 105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53" name="Straight Connector 1052">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4" name="Straight Connector 1053">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5"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6"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Isosceles Triangle 1056">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8"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0"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Isosceles Triangle 1060">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2" name="Isosceles Triangle 1061">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E64A5A-F97D-EE6E-B411-9A3BBE2DF09E}"/>
              </a:ext>
            </a:extLst>
          </p:cNvPr>
          <p:cNvSpPr>
            <a:spLocks noGrp="1"/>
          </p:cNvSpPr>
          <p:nvPr>
            <p:ph type="title"/>
          </p:nvPr>
        </p:nvSpPr>
        <p:spPr>
          <a:xfrm>
            <a:off x="677334" y="609600"/>
            <a:ext cx="5222281" cy="1320800"/>
          </a:xfrm>
        </p:spPr>
        <p:txBody>
          <a:bodyPr vert="horz" lIns="91440" tIns="45720" rIns="91440" bIns="45720" rtlCol="0" anchor="t">
            <a:normAutofit/>
          </a:bodyPr>
          <a:lstStyle/>
          <a:p>
            <a:r>
              <a:rPr lang="en-US" dirty="0"/>
              <a:t>How to Prevent Overuse Injury?</a:t>
            </a:r>
          </a:p>
        </p:txBody>
      </p:sp>
      <p:sp>
        <p:nvSpPr>
          <p:cNvPr id="1067" name="Isosceles Triangle 8">
            <a:extLst>
              <a:ext uri="{FF2B5EF4-FFF2-40B4-BE49-F238E27FC236}">
                <a16:creationId xmlns:a16="http://schemas.microsoft.com/office/drawing/2014/main" id="{32E831C8-E18D-43FE-8879-E8ACEFD3B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7A46335-7332-3383-EF0C-ECCD52655144}"/>
              </a:ext>
            </a:extLst>
          </p:cNvPr>
          <p:cNvSpPr>
            <a:spLocks noGrp="1"/>
          </p:cNvSpPr>
          <p:nvPr>
            <p:ph sz="half" idx="1"/>
          </p:nvPr>
        </p:nvSpPr>
        <p:spPr>
          <a:xfrm>
            <a:off x="681001" y="1930401"/>
            <a:ext cx="5211607" cy="4438594"/>
          </a:xfrm>
        </p:spPr>
        <p:txBody>
          <a:bodyPr vert="horz" lIns="91440" tIns="45720" rIns="91440" bIns="45720" rtlCol="0">
            <a:normAutofit/>
          </a:bodyPr>
          <a:lstStyle/>
          <a:p>
            <a:r>
              <a:rPr lang="en-US" altLang="en-US" sz="2800" dirty="0"/>
              <a:t>Identify deficiencies in strength &amp; ROM</a:t>
            </a:r>
          </a:p>
          <a:p>
            <a:r>
              <a:rPr lang="en-US" altLang="en-US" sz="2800" dirty="0"/>
              <a:t>Add Nordic- specific upper &amp; lower core training</a:t>
            </a:r>
          </a:p>
          <a:p>
            <a:pPr lvl="1"/>
            <a:r>
              <a:rPr lang="en-US" altLang="en-US" sz="2400" dirty="0"/>
              <a:t>Pilates</a:t>
            </a:r>
          </a:p>
          <a:p>
            <a:pPr lvl="1"/>
            <a:r>
              <a:rPr lang="en-US" altLang="en-US" sz="2400" dirty="0"/>
              <a:t>Single leg balance training</a:t>
            </a:r>
          </a:p>
          <a:p>
            <a:pPr lvl="1"/>
            <a:r>
              <a:rPr lang="en-US" altLang="en-US" sz="2400" dirty="0"/>
              <a:t>Sport-specific weight training</a:t>
            </a:r>
          </a:p>
          <a:p>
            <a:pPr lvl="1"/>
            <a:endParaRPr lang="en-US" altLang="en-US" sz="2400" dirty="0"/>
          </a:p>
        </p:txBody>
      </p:sp>
      <p:pic>
        <p:nvPicPr>
          <p:cNvPr id="1026" name="Picture 2" descr="ATOMIC NORDIC I Training Clip 1 - Core Stability - YouTube">
            <a:extLst>
              <a:ext uri="{FF2B5EF4-FFF2-40B4-BE49-F238E27FC236}">
                <a16:creationId xmlns:a16="http://schemas.microsoft.com/office/drawing/2014/main" id="{D3F4E9AD-3F2D-A4C0-1883-908B05CB793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793" r="-3" b="-3"/>
          <a:stretch/>
        </p:blipFill>
        <p:spPr bwMode="auto">
          <a:xfrm>
            <a:off x="6814206" y="892443"/>
            <a:ext cx="3144597" cy="20759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lance Can Make the Difference - Elite Sports Clubs">
            <a:extLst>
              <a:ext uri="{FF2B5EF4-FFF2-40B4-BE49-F238E27FC236}">
                <a16:creationId xmlns:a16="http://schemas.microsoft.com/office/drawing/2014/main" id="{A026497B-6009-68B7-6C86-F131E0F380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 b="2248"/>
          <a:stretch/>
        </p:blipFill>
        <p:spPr bwMode="auto">
          <a:xfrm>
            <a:off x="6660832" y="3059903"/>
            <a:ext cx="3144597" cy="312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4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5E7AB3D-BF63-B761-71C4-97A81784FDB1}"/>
              </a:ext>
            </a:extLst>
          </p:cNvPr>
          <p:cNvSpPr>
            <a:spLocks noGrp="1" noChangeArrowheads="1"/>
          </p:cNvSpPr>
          <p:nvPr>
            <p:ph type="title"/>
          </p:nvPr>
        </p:nvSpPr>
        <p:spPr>
          <a:xfrm>
            <a:off x="675064" y="609600"/>
            <a:ext cx="5502216" cy="1076960"/>
          </a:xfrm>
        </p:spPr>
        <p:txBody>
          <a:bodyPr vert="horz" lIns="91440" tIns="45720" rIns="91440" bIns="45720" rtlCol="0" anchor="ctr">
            <a:normAutofit fontScale="90000"/>
          </a:bodyPr>
          <a:lstStyle/>
          <a:p>
            <a:r>
              <a:rPr lang="en-US" altLang="en-US" dirty="0"/>
              <a:t>Theraband Pulldown for Upper Core</a:t>
            </a:r>
          </a:p>
        </p:txBody>
      </p:sp>
      <p:sp>
        <p:nvSpPr>
          <p:cNvPr id="16390" name="Rectangle 6">
            <a:extLst>
              <a:ext uri="{FF2B5EF4-FFF2-40B4-BE49-F238E27FC236}">
                <a16:creationId xmlns:a16="http://schemas.microsoft.com/office/drawing/2014/main" id="{A6FA3FA8-0EF5-8A93-7B03-DFDF21804AFE}"/>
              </a:ext>
            </a:extLst>
          </p:cNvPr>
          <p:cNvSpPr>
            <a:spLocks noGrp="1" noChangeArrowheads="1"/>
          </p:cNvSpPr>
          <p:nvPr>
            <p:ph type="body" sz="half" idx="3"/>
          </p:nvPr>
        </p:nvSpPr>
        <p:spPr>
          <a:xfrm>
            <a:off x="671361" y="1859281"/>
            <a:ext cx="4489919" cy="4182082"/>
          </a:xfrm>
        </p:spPr>
        <p:txBody>
          <a:bodyPr vert="horz" lIns="91440" tIns="45720" rIns="91440" bIns="45720" rtlCol="0">
            <a:normAutofit lnSpcReduction="10000"/>
          </a:bodyPr>
          <a:lstStyle/>
          <a:p>
            <a:r>
              <a:rPr lang="en-US" altLang="en-US" sz="2400" dirty="0"/>
              <a:t>Secure theraband above your head</a:t>
            </a:r>
          </a:p>
          <a:p>
            <a:r>
              <a:rPr lang="en-US" altLang="en-US" sz="2400" dirty="0"/>
              <a:t>Grasp ends of theraband, shoulders &amp; elbows bent 90 degrees </a:t>
            </a:r>
          </a:p>
          <a:p>
            <a:r>
              <a:rPr lang="en-US" altLang="en-US" sz="2400" dirty="0"/>
              <a:t>Extend elbow and shoulders </a:t>
            </a:r>
            <a:r>
              <a:rPr lang="en-US" altLang="en-US" sz="2400" dirty="0">
                <a:solidFill>
                  <a:srgbClr val="FF0000"/>
                </a:solidFill>
              </a:rPr>
              <a:t>rolling shoulder blades down and back as you pull </a:t>
            </a:r>
          </a:p>
          <a:p>
            <a:r>
              <a:rPr lang="en-US" altLang="en-US" sz="2400" dirty="0"/>
              <a:t>Repeat 20+ times</a:t>
            </a:r>
          </a:p>
          <a:p>
            <a:r>
              <a:rPr lang="en-US" altLang="en-US" sz="2400" dirty="0"/>
              <a:t>Build up to 4+ sets</a:t>
            </a:r>
          </a:p>
        </p:txBody>
      </p:sp>
      <p:pic>
        <p:nvPicPr>
          <p:cNvPr id="16393" name="Picture 9">
            <a:extLst>
              <a:ext uri="{FF2B5EF4-FFF2-40B4-BE49-F238E27FC236}">
                <a16:creationId xmlns:a16="http://schemas.microsoft.com/office/drawing/2014/main" id="{ACDC37EA-9C53-1811-9F80-4F4CFB09FA2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8953499" y="2762250"/>
            <a:ext cx="3114041" cy="4114800"/>
          </a:xfrm>
          <a:prstGeom prst="rect">
            <a:avLst/>
          </a:prstGeom>
        </p:spPr>
      </p:pic>
      <p:pic>
        <p:nvPicPr>
          <p:cNvPr id="16392" name="Picture 8">
            <a:extLst>
              <a:ext uri="{FF2B5EF4-FFF2-40B4-BE49-F238E27FC236}">
                <a16:creationId xmlns:a16="http://schemas.microsoft.com/office/drawing/2014/main" id="{84A40033-90AD-09FD-ABAD-5DABC3AD3E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33825" y="-19050"/>
            <a:ext cx="3114041" cy="418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2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10">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F400C3F-B5AE-3A92-318F-85E528C78035}"/>
              </a:ext>
            </a:extLst>
          </p:cNvPr>
          <p:cNvSpPr>
            <a:spLocks noGrp="1"/>
          </p:cNvSpPr>
          <p:nvPr>
            <p:ph type="title"/>
          </p:nvPr>
        </p:nvSpPr>
        <p:spPr>
          <a:xfrm>
            <a:off x="677334" y="609600"/>
            <a:ext cx="5222281" cy="1000125"/>
          </a:xfrm>
        </p:spPr>
        <p:txBody>
          <a:bodyPr vert="horz" lIns="91440" tIns="45720" rIns="91440" bIns="45720" rtlCol="0" anchor="t">
            <a:normAutofit fontScale="90000"/>
          </a:bodyPr>
          <a:lstStyle/>
          <a:p>
            <a:r>
              <a:rPr lang="en-US" dirty="0"/>
              <a:t>How to Prevent Overuse Injury?</a:t>
            </a:r>
          </a:p>
        </p:txBody>
      </p:sp>
      <p:sp>
        <p:nvSpPr>
          <p:cNvPr id="28" name="Isosceles Triangle 8">
            <a:extLst>
              <a:ext uri="{FF2B5EF4-FFF2-40B4-BE49-F238E27FC236}">
                <a16:creationId xmlns:a16="http://schemas.microsoft.com/office/drawing/2014/main" id="{82FCA8AA-470A-46EF-AC08-74C610468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4B69511-1A5B-FD7C-D09B-694CBC8DFC9D}"/>
              </a:ext>
            </a:extLst>
          </p:cNvPr>
          <p:cNvSpPr>
            <a:spLocks noGrp="1"/>
          </p:cNvSpPr>
          <p:nvPr>
            <p:ph sz="half" idx="1"/>
          </p:nvPr>
        </p:nvSpPr>
        <p:spPr>
          <a:xfrm>
            <a:off x="681002" y="1714500"/>
            <a:ext cx="4763558" cy="4762499"/>
          </a:xfrm>
        </p:spPr>
        <p:txBody>
          <a:bodyPr vert="horz" lIns="91440" tIns="45720" rIns="91440" bIns="45720" rtlCol="0">
            <a:normAutofit lnSpcReduction="10000"/>
          </a:bodyPr>
          <a:lstStyle/>
          <a:p>
            <a:r>
              <a:rPr lang="en-US" altLang="en-US" sz="2400" dirty="0"/>
              <a:t>Train “sanely”</a:t>
            </a:r>
          </a:p>
          <a:p>
            <a:pPr lvl="1"/>
            <a:r>
              <a:rPr lang="en-US" altLang="en-US" sz="2200" dirty="0"/>
              <a:t>Make sure you are recovering adequately between work-outs</a:t>
            </a:r>
          </a:p>
          <a:p>
            <a:pPr lvl="1"/>
            <a:r>
              <a:rPr lang="en-US" altLang="en-US" sz="2200" dirty="0"/>
              <a:t>Don’t accelerate training too fast</a:t>
            </a:r>
          </a:p>
          <a:p>
            <a:pPr lvl="1"/>
            <a:r>
              <a:rPr lang="en-US" altLang="en-US" sz="2200" dirty="0"/>
              <a:t>Therapeutic rest days – hard-easy days</a:t>
            </a:r>
          </a:p>
          <a:p>
            <a:pPr lvl="1"/>
            <a:r>
              <a:rPr lang="en-US" altLang="en-US" sz="2200" dirty="0"/>
              <a:t>Train year-round</a:t>
            </a:r>
          </a:p>
          <a:p>
            <a:r>
              <a:rPr lang="en-US" altLang="en-US" sz="2400" dirty="0"/>
              <a:t>Coaching, coaching, coaching, to make sure technique is sound!!!</a:t>
            </a:r>
            <a:endParaRPr lang="en-US" sz="2400" dirty="0"/>
          </a:p>
          <a:p>
            <a:endParaRPr lang="en-US" dirty="0"/>
          </a:p>
        </p:txBody>
      </p:sp>
      <p:pic>
        <p:nvPicPr>
          <p:cNvPr id="6" name="Picture 4" descr="The relationship between sleep and muscle recovery | Bodyset">
            <a:extLst>
              <a:ext uri="{FF2B5EF4-FFF2-40B4-BE49-F238E27FC236}">
                <a16:creationId xmlns:a16="http://schemas.microsoft.com/office/drawing/2014/main" id="{60E997AC-8F76-0C56-040D-BCD68252AB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2" r="15257" b="-1"/>
          <a:stretch/>
        </p:blipFill>
        <p:spPr bwMode="auto">
          <a:xfrm>
            <a:off x="6129405" y="609600"/>
            <a:ext cx="3144597" cy="2601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he Women Ski Coaches Association Launches a Grassroots Mission Toward  Gender Equity in Sport – FasterSkier.com">
            <a:extLst>
              <a:ext uri="{FF2B5EF4-FFF2-40B4-BE49-F238E27FC236}">
                <a16:creationId xmlns:a16="http://schemas.microsoft.com/office/drawing/2014/main" id="{6D1DD9F6-8ED8-5AE7-0311-DDCA00AD9D7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121" r="2" b="2"/>
          <a:stretch/>
        </p:blipFill>
        <p:spPr bwMode="auto">
          <a:xfrm>
            <a:off x="6129405" y="3439947"/>
            <a:ext cx="3144597" cy="26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6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2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4D739D7A-610A-D544-F7C7-78114BD5A698}"/>
              </a:ext>
            </a:extLst>
          </p:cNvPr>
          <p:cNvSpPr>
            <a:spLocks noGrp="1"/>
          </p:cNvSpPr>
          <p:nvPr>
            <p:ph type="title"/>
          </p:nvPr>
        </p:nvSpPr>
        <p:spPr>
          <a:xfrm>
            <a:off x="761434" y="345441"/>
            <a:ext cx="5116192" cy="955039"/>
          </a:xfrm>
        </p:spPr>
        <p:txBody>
          <a:bodyPr vert="horz" lIns="91440" tIns="45720" rIns="91440" bIns="45720" rtlCol="0" anchor="ctr">
            <a:normAutofit fontScale="90000"/>
          </a:bodyPr>
          <a:lstStyle/>
          <a:p>
            <a:r>
              <a:rPr lang="en-US" dirty="0"/>
              <a:t>Importance of Winter Hydration </a:t>
            </a:r>
          </a:p>
        </p:txBody>
      </p:sp>
      <p:sp>
        <p:nvSpPr>
          <p:cNvPr id="4" name="Content Placeholder 3">
            <a:extLst>
              <a:ext uri="{FF2B5EF4-FFF2-40B4-BE49-F238E27FC236}">
                <a16:creationId xmlns:a16="http://schemas.microsoft.com/office/drawing/2014/main" id="{A469FEBA-DB67-D542-6FAA-FE24F9C2C3BA}"/>
              </a:ext>
            </a:extLst>
          </p:cNvPr>
          <p:cNvSpPr>
            <a:spLocks noGrp="1"/>
          </p:cNvSpPr>
          <p:nvPr>
            <p:ph sz="half" idx="1"/>
          </p:nvPr>
        </p:nvSpPr>
        <p:spPr>
          <a:xfrm>
            <a:off x="685166" y="1757238"/>
            <a:ext cx="5116193" cy="4293705"/>
          </a:xfrm>
        </p:spPr>
        <p:txBody>
          <a:bodyPr vert="horz" lIns="91440" tIns="45720" rIns="91440" bIns="45720" rtlCol="0">
            <a:normAutofit fontScale="92500"/>
          </a:bodyPr>
          <a:lstStyle/>
          <a:p>
            <a:pPr>
              <a:lnSpc>
                <a:spcPct val="90000"/>
              </a:lnSpc>
            </a:pPr>
            <a:r>
              <a:rPr lang="en-US" sz="2400" dirty="0">
                <a:effectLst/>
              </a:rPr>
              <a:t>Need adequate hydration to train and perform at the highest level. </a:t>
            </a:r>
          </a:p>
          <a:p>
            <a:pPr>
              <a:lnSpc>
                <a:spcPct val="90000"/>
              </a:lnSpc>
            </a:pPr>
            <a:r>
              <a:rPr lang="en-US" sz="2400" dirty="0"/>
              <a:t>Dehydration in winter is common!</a:t>
            </a:r>
          </a:p>
          <a:p>
            <a:pPr>
              <a:lnSpc>
                <a:spcPct val="90000"/>
              </a:lnSpc>
            </a:pPr>
            <a:r>
              <a:rPr lang="en-US" sz="2400" dirty="0"/>
              <a:t>Why?</a:t>
            </a:r>
          </a:p>
          <a:p>
            <a:pPr lvl="1">
              <a:lnSpc>
                <a:spcPct val="90000"/>
              </a:lnSpc>
            </a:pPr>
            <a:r>
              <a:rPr lang="en-US" sz="2000" dirty="0">
                <a:effectLst/>
              </a:rPr>
              <a:t>Cold air is dry, we exhale more water vapor</a:t>
            </a:r>
          </a:p>
          <a:p>
            <a:pPr lvl="1">
              <a:lnSpc>
                <a:spcPct val="90000"/>
              </a:lnSpc>
            </a:pPr>
            <a:r>
              <a:rPr lang="en-US" sz="2000" dirty="0"/>
              <a:t>Respiration rate increases when we exercise</a:t>
            </a:r>
          </a:p>
          <a:p>
            <a:pPr lvl="2">
              <a:lnSpc>
                <a:spcPct val="90000"/>
              </a:lnSpc>
            </a:pPr>
            <a:r>
              <a:rPr lang="en-US" sz="1800" dirty="0"/>
              <a:t>More breaths = more vapor loss</a:t>
            </a:r>
          </a:p>
          <a:p>
            <a:pPr lvl="1">
              <a:lnSpc>
                <a:spcPct val="90000"/>
              </a:lnSpc>
            </a:pPr>
            <a:r>
              <a:rPr lang="en-US" sz="2000" dirty="0"/>
              <a:t>We wear tech fibers</a:t>
            </a:r>
            <a:r>
              <a:rPr lang="en-US" sz="2000" dirty="0">
                <a:effectLst/>
              </a:rPr>
              <a:t> that wick sweat</a:t>
            </a:r>
          </a:p>
          <a:p>
            <a:pPr lvl="2">
              <a:lnSpc>
                <a:spcPct val="90000"/>
              </a:lnSpc>
            </a:pPr>
            <a:r>
              <a:rPr lang="en-US" sz="1800" dirty="0">
                <a:effectLst/>
              </a:rPr>
              <a:t>Sweat evaporates faster in dry, cold weather</a:t>
            </a:r>
          </a:p>
          <a:p>
            <a:pPr lvl="1">
              <a:lnSpc>
                <a:spcPct val="90000"/>
              </a:lnSpc>
            </a:pPr>
            <a:endParaRPr lang="en-US" sz="2000" dirty="0">
              <a:effectLst/>
            </a:endParaRPr>
          </a:p>
          <a:p>
            <a:pPr lvl="1">
              <a:lnSpc>
                <a:spcPct val="90000"/>
              </a:lnSpc>
            </a:pPr>
            <a:endParaRPr lang="en-US" sz="1400" dirty="0">
              <a:effectLst/>
            </a:endParaRPr>
          </a:p>
          <a:p>
            <a:pPr>
              <a:lnSpc>
                <a:spcPct val="90000"/>
              </a:lnSpc>
            </a:pPr>
            <a:endParaRPr lang="en-US" sz="1400" dirty="0"/>
          </a:p>
        </p:txBody>
      </p:sp>
      <p:pic>
        <p:nvPicPr>
          <p:cNvPr id="3" name="Content Placeholder 2" descr="January 2018 - NORDIC SKIING — Adirondack Sports">
            <a:extLst>
              <a:ext uri="{FF2B5EF4-FFF2-40B4-BE49-F238E27FC236}">
                <a16:creationId xmlns:a16="http://schemas.microsoft.com/office/drawing/2014/main" id="{3C916C54-D957-B19D-B054-63D2E63DA48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781" r="16558"/>
          <a:stretch/>
        </p:blipFill>
        <p:spPr bwMode="auto">
          <a:xfrm>
            <a:off x="6489519" y="774345"/>
            <a:ext cx="4123307" cy="508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0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1" name="Group 308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2" name="Straight Connector 308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3" name="Straight Connector 308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6" name="Isosceles Triangle 308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0" name="Isosceles Triangle 308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1" name="Isosceles Triangle 309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840C0D2-F248-0901-39D4-A4920C943AFD}"/>
              </a:ext>
            </a:extLst>
          </p:cNvPr>
          <p:cNvSpPr>
            <a:spLocks noGrp="1"/>
          </p:cNvSpPr>
          <p:nvPr>
            <p:ph type="title"/>
          </p:nvPr>
        </p:nvSpPr>
        <p:spPr>
          <a:xfrm>
            <a:off x="676746" y="304800"/>
            <a:ext cx="4636934" cy="1320800"/>
          </a:xfrm>
        </p:spPr>
        <p:txBody>
          <a:bodyPr vert="horz" lIns="91440" tIns="45720" rIns="91440" bIns="45720" rtlCol="0" anchor="ctr">
            <a:normAutofit/>
          </a:bodyPr>
          <a:lstStyle/>
          <a:p>
            <a:pPr>
              <a:lnSpc>
                <a:spcPct val="90000"/>
              </a:lnSpc>
            </a:pPr>
            <a:r>
              <a:rPr lang="en-US" sz="2800" dirty="0"/>
              <a:t>Cold Affects Complex Physiology of Hydration</a:t>
            </a:r>
          </a:p>
        </p:txBody>
      </p:sp>
      <p:sp>
        <p:nvSpPr>
          <p:cNvPr id="3" name="Content Placeholder 2">
            <a:extLst>
              <a:ext uri="{FF2B5EF4-FFF2-40B4-BE49-F238E27FC236}">
                <a16:creationId xmlns:a16="http://schemas.microsoft.com/office/drawing/2014/main" id="{CFC57C8A-84F3-30BC-70BB-2E31F83F5D5F}"/>
              </a:ext>
            </a:extLst>
          </p:cNvPr>
          <p:cNvSpPr>
            <a:spLocks noGrp="1"/>
          </p:cNvSpPr>
          <p:nvPr>
            <p:ph sz="half" idx="1"/>
          </p:nvPr>
        </p:nvSpPr>
        <p:spPr>
          <a:xfrm>
            <a:off x="685167" y="1725433"/>
            <a:ext cx="3720916" cy="4420925"/>
          </a:xfrm>
        </p:spPr>
        <p:txBody>
          <a:bodyPr vert="horz" lIns="91440" tIns="45720" rIns="91440" bIns="45720" rtlCol="0">
            <a:normAutofit/>
          </a:bodyPr>
          <a:lstStyle/>
          <a:p>
            <a:r>
              <a:rPr lang="en-US" sz="2000" dirty="0"/>
              <a:t>Cold exposure shunts blood  </a:t>
            </a:r>
            <a:r>
              <a:rPr lang="en-US" sz="2000" dirty="0">
                <a:effectLst/>
              </a:rPr>
              <a:t>from arms-legs to body to preserve warmth</a:t>
            </a:r>
          </a:p>
          <a:p>
            <a:r>
              <a:rPr lang="en-US" sz="2000" dirty="0">
                <a:effectLst/>
              </a:rPr>
              <a:t>Blood volume is reduced as we sweat &amp; exhale water vapor</a:t>
            </a:r>
          </a:p>
          <a:p>
            <a:r>
              <a:rPr lang="en-US" sz="2000" dirty="0">
                <a:effectLst/>
              </a:rPr>
              <a:t>But, kidneys don’t perceive decreased blood volume</a:t>
            </a:r>
          </a:p>
          <a:p>
            <a:pPr lvl="1"/>
            <a:r>
              <a:rPr lang="en-US" sz="1800" dirty="0"/>
              <a:t>C</a:t>
            </a:r>
            <a:r>
              <a:rPr lang="en-US" sz="1800" dirty="0">
                <a:effectLst/>
              </a:rPr>
              <a:t>ardiac output is reduced</a:t>
            </a:r>
          </a:p>
          <a:p>
            <a:pPr lvl="1"/>
            <a:r>
              <a:rPr lang="en-US" sz="1800" dirty="0"/>
              <a:t>Less </a:t>
            </a:r>
            <a:r>
              <a:rPr lang="en-US" sz="1800" dirty="0">
                <a:effectLst/>
              </a:rPr>
              <a:t>oxygen is delivered to the exercising muscles </a:t>
            </a:r>
            <a:r>
              <a:rPr lang="en-US" sz="1800" dirty="0"/>
              <a:t>causing fatigue</a:t>
            </a:r>
          </a:p>
          <a:p>
            <a:endParaRPr lang="en-US" sz="2000" dirty="0">
              <a:effectLst/>
            </a:endParaRPr>
          </a:p>
          <a:p>
            <a:endParaRPr lang="en-US" dirty="0">
              <a:effectLst/>
            </a:endParaRPr>
          </a:p>
          <a:p>
            <a:endParaRPr lang="en-US" dirty="0">
              <a:effectLst/>
            </a:endParaRPr>
          </a:p>
          <a:p>
            <a:endParaRPr lang="en-US" dirty="0"/>
          </a:p>
        </p:txBody>
      </p:sp>
      <p:pic>
        <p:nvPicPr>
          <p:cNvPr id="3076" name="Picture 4" descr="This figure is a top-to bottom flowchart describing the thirst response. The topmost box of the chart states that there is insufficient water in the body, which has two effects. The left branch of the chart leads to decreased blood volume, which leads to decreased blood pressure. This triggers an increase in angiotensin two. Angiotensin two stimulates the thirst center in the hypothalamus. On the right branch, insufficient water in the body leads to increased blood osmolality, which causes dry mouth. Increased blood osmolality and dry mouth is sensed by osmoreceptors in the hypothalamus. This stimulates the thirst center in the hypothalamus to increase thirst, giving a person the urge to drink. Drinking decreases blood osmolality back to homeostatic levels.">
            <a:extLst>
              <a:ext uri="{FF2B5EF4-FFF2-40B4-BE49-F238E27FC236}">
                <a16:creationId xmlns:a16="http://schemas.microsoft.com/office/drawing/2014/main" id="{00C01D27-B8E4-B42A-2970-6DD8F861CAD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03208" y="79513"/>
            <a:ext cx="5187003" cy="671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4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52" name="Straight Connector 615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53" name="Straight Connector 615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5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6" name="Isosceles Triangle 615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0" name="Isosceles Triangle 615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1" name="Isosceles Triangle 616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146" name="Picture 2" descr="Women's cross country ski jackets and Nordic ski jackets – Halti Global  Store">
            <a:extLst>
              <a:ext uri="{FF2B5EF4-FFF2-40B4-BE49-F238E27FC236}">
                <a16:creationId xmlns:a16="http://schemas.microsoft.com/office/drawing/2014/main" id="{519C409A-DA47-C768-5C8F-7C387A3D1DF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433" r="-1"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83680CC-083F-3BE8-24A1-CB84EDF2FF98}"/>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Objectives</a:t>
            </a:r>
          </a:p>
        </p:txBody>
      </p:sp>
      <p:sp>
        <p:nvSpPr>
          <p:cNvPr id="6" name="Content Placeholder 5">
            <a:extLst>
              <a:ext uri="{FF2B5EF4-FFF2-40B4-BE49-F238E27FC236}">
                <a16:creationId xmlns:a16="http://schemas.microsoft.com/office/drawing/2014/main" id="{5F598496-1B60-6DC7-C768-0F874ECEF4DE}"/>
              </a:ext>
            </a:extLst>
          </p:cNvPr>
          <p:cNvSpPr>
            <a:spLocks noGrp="1"/>
          </p:cNvSpPr>
          <p:nvPr>
            <p:ph sz="half" idx="1"/>
          </p:nvPr>
        </p:nvSpPr>
        <p:spPr>
          <a:xfrm>
            <a:off x="677333" y="1361441"/>
            <a:ext cx="4424419" cy="4679922"/>
          </a:xfrm>
        </p:spPr>
        <p:txBody>
          <a:bodyPr vert="horz" lIns="91440" tIns="45720" rIns="91440" bIns="45720" rtlCol="0">
            <a:normAutofit/>
          </a:bodyPr>
          <a:lstStyle/>
          <a:p>
            <a:pPr marL="0" indent="0">
              <a:buNone/>
            </a:pPr>
            <a:r>
              <a:rPr lang="en-US" sz="2400" dirty="0"/>
              <a:t>Discuss:</a:t>
            </a:r>
          </a:p>
          <a:p>
            <a:r>
              <a:rPr lang="en-US" sz="2400" dirty="0"/>
              <a:t>Cause of Nordic ski injuries</a:t>
            </a:r>
          </a:p>
          <a:p>
            <a:r>
              <a:rPr lang="en-US" sz="2400" dirty="0"/>
              <a:t>Importance of lower and  </a:t>
            </a:r>
            <a:r>
              <a:rPr lang="en-US" sz="2400" b="1" i="1" dirty="0"/>
              <a:t>upper</a:t>
            </a:r>
            <a:r>
              <a:rPr lang="en-US" sz="2400" dirty="0"/>
              <a:t> core strength</a:t>
            </a:r>
          </a:p>
          <a:p>
            <a:r>
              <a:rPr lang="en-US" sz="2400" dirty="0"/>
              <a:t>Significance of adequate cold weather hydration</a:t>
            </a:r>
          </a:p>
          <a:p>
            <a:r>
              <a:rPr lang="en-US" sz="2400" dirty="0"/>
              <a:t>Why you must train year-round for injury prevention and performance</a:t>
            </a:r>
            <a:endParaRPr lang="en-US" dirty="0"/>
          </a:p>
        </p:txBody>
      </p:sp>
      <p:cxnSp>
        <p:nvCxnSpPr>
          <p:cNvPr id="6163" name="Straight Connector 616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65" name="Straight Connector 616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6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7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7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7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7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7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2036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5861-A247-1526-AB5C-72105ED7EF72}"/>
              </a:ext>
            </a:extLst>
          </p:cNvPr>
          <p:cNvSpPr>
            <a:spLocks noGrp="1"/>
          </p:cNvSpPr>
          <p:nvPr>
            <p:ph type="title"/>
          </p:nvPr>
        </p:nvSpPr>
        <p:spPr/>
        <p:txBody>
          <a:bodyPr/>
          <a:lstStyle/>
          <a:p>
            <a:r>
              <a:rPr lang="en-US" sz="3600"/>
              <a:t>Dehydration Affects Performance</a:t>
            </a:r>
            <a:endParaRPr lang="en-US" dirty="0"/>
          </a:p>
        </p:txBody>
      </p:sp>
      <p:sp>
        <p:nvSpPr>
          <p:cNvPr id="3" name="Content Placeholder 2">
            <a:extLst>
              <a:ext uri="{FF2B5EF4-FFF2-40B4-BE49-F238E27FC236}">
                <a16:creationId xmlns:a16="http://schemas.microsoft.com/office/drawing/2014/main" id="{188DFDE8-EE2B-5E18-7152-1132C42C3BD0}"/>
              </a:ext>
            </a:extLst>
          </p:cNvPr>
          <p:cNvSpPr>
            <a:spLocks noGrp="1"/>
          </p:cNvSpPr>
          <p:nvPr>
            <p:ph sz="half" idx="1"/>
          </p:nvPr>
        </p:nvSpPr>
        <p:spPr>
          <a:xfrm>
            <a:off x="677334" y="1598212"/>
            <a:ext cx="4184035" cy="4443149"/>
          </a:xfrm>
        </p:spPr>
        <p:txBody>
          <a:bodyPr>
            <a:normAutofit fontScale="85000" lnSpcReduction="20000"/>
          </a:bodyPr>
          <a:lstStyle/>
          <a:p>
            <a:pPr>
              <a:lnSpc>
                <a:spcPct val="90000"/>
              </a:lnSpc>
            </a:pPr>
            <a:r>
              <a:rPr lang="en-US" sz="2400" dirty="0"/>
              <a:t>Sensation of thirst can be diminished up to 40%</a:t>
            </a:r>
          </a:p>
          <a:p>
            <a:pPr lvl="1">
              <a:lnSpc>
                <a:spcPct val="90000"/>
              </a:lnSpc>
            </a:pPr>
            <a:r>
              <a:rPr lang="en-US" sz="2100" dirty="0">
                <a:effectLst/>
              </a:rPr>
              <a:t>We can dehydrate before we know it!</a:t>
            </a:r>
          </a:p>
          <a:p>
            <a:pPr>
              <a:lnSpc>
                <a:spcPct val="90000"/>
              </a:lnSpc>
            </a:pPr>
            <a:r>
              <a:rPr lang="en-US" sz="2400" dirty="0">
                <a:solidFill>
                  <a:srgbClr val="FF0000"/>
                </a:solidFill>
                <a:effectLst/>
              </a:rPr>
              <a:t>Exercise performance is impaired by losing as little as 2% of your body weight through dehydration! </a:t>
            </a:r>
          </a:p>
          <a:p>
            <a:r>
              <a:rPr lang="en-US" sz="2300" dirty="0">
                <a:solidFill>
                  <a:schemeClr val="tx1">
                    <a:lumMod val="95000"/>
                    <a:lumOff val="5000"/>
                  </a:schemeClr>
                </a:solidFill>
              </a:rPr>
              <a:t>Symptoms:</a:t>
            </a:r>
          </a:p>
          <a:p>
            <a:pPr lvl="1"/>
            <a:r>
              <a:rPr lang="en-US" sz="2100" dirty="0">
                <a:solidFill>
                  <a:schemeClr val="tx1">
                    <a:lumMod val="95000"/>
                    <a:lumOff val="5000"/>
                  </a:schemeClr>
                </a:solidFill>
              </a:rPr>
              <a:t>Headache</a:t>
            </a:r>
          </a:p>
          <a:p>
            <a:pPr lvl="1"/>
            <a:r>
              <a:rPr lang="en-US" sz="2100" dirty="0">
                <a:solidFill>
                  <a:schemeClr val="tx1">
                    <a:lumMod val="95000"/>
                    <a:lumOff val="5000"/>
                  </a:schemeClr>
                </a:solidFill>
                <a:effectLst/>
              </a:rPr>
              <a:t>Dizziness</a:t>
            </a:r>
          </a:p>
          <a:p>
            <a:pPr lvl="1"/>
            <a:r>
              <a:rPr lang="en-US" sz="2100" dirty="0">
                <a:solidFill>
                  <a:schemeClr val="tx1">
                    <a:lumMod val="95000"/>
                    <a:lumOff val="5000"/>
                  </a:schemeClr>
                </a:solidFill>
              </a:rPr>
              <a:t>Weakness</a:t>
            </a:r>
          </a:p>
          <a:p>
            <a:pPr lvl="1"/>
            <a:r>
              <a:rPr lang="en-US" sz="2100" dirty="0">
                <a:solidFill>
                  <a:schemeClr val="tx1">
                    <a:lumMod val="95000"/>
                    <a:lumOff val="5000"/>
                  </a:schemeClr>
                </a:solidFill>
                <a:effectLst/>
              </a:rPr>
              <a:t>Mental fogginess </a:t>
            </a:r>
          </a:p>
          <a:p>
            <a:pPr lvl="1"/>
            <a:r>
              <a:rPr lang="en-US" sz="2100" dirty="0">
                <a:solidFill>
                  <a:schemeClr val="tx1">
                    <a:lumMod val="95000"/>
                    <a:lumOff val="5000"/>
                  </a:schemeClr>
                </a:solidFill>
              </a:rPr>
              <a:t>Decreased urination</a:t>
            </a:r>
          </a:p>
          <a:p>
            <a:pPr lvl="2"/>
            <a:r>
              <a:rPr lang="en-US" sz="1900" dirty="0">
                <a:solidFill>
                  <a:schemeClr val="tx1">
                    <a:lumMod val="95000"/>
                    <a:lumOff val="5000"/>
                  </a:schemeClr>
                </a:solidFill>
                <a:effectLst/>
              </a:rPr>
              <a:t>Dark colored urine</a:t>
            </a:r>
          </a:p>
          <a:p>
            <a:endParaRPr lang="en-US" dirty="0"/>
          </a:p>
        </p:txBody>
      </p:sp>
      <p:pic>
        <p:nvPicPr>
          <p:cNvPr id="4098" name="Picture 2" descr="MSHSL Girls Nordic Skiing State Championship">
            <a:extLst>
              <a:ext uri="{FF2B5EF4-FFF2-40B4-BE49-F238E27FC236}">
                <a16:creationId xmlns:a16="http://schemas.microsoft.com/office/drawing/2014/main" id="{B7AFC4A6-4116-2537-D7C7-76FC7F91E2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2162" y="2160588"/>
            <a:ext cx="4440238" cy="334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6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770642A-17DC-1788-A506-05FA883F72AB}"/>
              </a:ext>
            </a:extLst>
          </p:cNvPr>
          <p:cNvSpPr>
            <a:spLocks noGrp="1"/>
          </p:cNvSpPr>
          <p:nvPr>
            <p:ph type="title"/>
          </p:nvPr>
        </p:nvSpPr>
        <p:spPr>
          <a:xfrm>
            <a:off x="685166" y="182880"/>
            <a:ext cx="7310754" cy="1239520"/>
          </a:xfrm>
        </p:spPr>
        <p:txBody>
          <a:bodyPr vert="horz" lIns="91440" tIns="45720" rIns="91440" bIns="45720" rtlCol="0" anchor="ctr">
            <a:normAutofit/>
          </a:bodyPr>
          <a:lstStyle/>
          <a:p>
            <a:r>
              <a:rPr lang="en-US" dirty="0"/>
              <a:t>What to Do? </a:t>
            </a:r>
            <a:br>
              <a:rPr lang="en-US" dirty="0"/>
            </a:br>
            <a:r>
              <a:rPr lang="en-US" dirty="0"/>
              <a:t>			Drink a Lot &amp; Often!</a:t>
            </a:r>
          </a:p>
        </p:txBody>
      </p:sp>
      <p:sp>
        <p:nvSpPr>
          <p:cNvPr id="3" name="Content Placeholder 2">
            <a:extLst>
              <a:ext uri="{FF2B5EF4-FFF2-40B4-BE49-F238E27FC236}">
                <a16:creationId xmlns:a16="http://schemas.microsoft.com/office/drawing/2014/main" id="{1002F55D-BFD7-D979-412F-B8FC8EA4C685}"/>
              </a:ext>
            </a:extLst>
          </p:cNvPr>
          <p:cNvSpPr>
            <a:spLocks noGrp="1"/>
          </p:cNvSpPr>
          <p:nvPr>
            <p:ph sz="half" idx="1"/>
          </p:nvPr>
        </p:nvSpPr>
        <p:spPr>
          <a:xfrm>
            <a:off x="685167" y="1615441"/>
            <a:ext cx="3720916" cy="4632960"/>
          </a:xfrm>
        </p:spPr>
        <p:txBody>
          <a:bodyPr vert="horz" lIns="91440" tIns="45720" rIns="91440" bIns="45720" rtlCol="0">
            <a:normAutofit fontScale="92500" lnSpcReduction="10000"/>
          </a:bodyPr>
          <a:lstStyle/>
          <a:p>
            <a:r>
              <a:rPr lang="en-US" sz="2400" dirty="0">
                <a:effectLst/>
              </a:rPr>
              <a:t>Weigh yourself before &amp; after a long outdoor work out</a:t>
            </a:r>
          </a:p>
          <a:p>
            <a:r>
              <a:rPr lang="en-US" sz="2400" dirty="0">
                <a:effectLst/>
              </a:rPr>
              <a:t>Drink before, during and after working out. </a:t>
            </a:r>
          </a:p>
          <a:p>
            <a:pPr lvl="1"/>
            <a:r>
              <a:rPr lang="en-US" sz="2000" dirty="0"/>
              <a:t>Avoid caffeine</a:t>
            </a:r>
          </a:p>
          <a:p>
            <a:pPr lvl="1"/>
            <a:r>
              <a:rPr lang="en-US" sz="2000" dirty="0"/>
              <a:t>Carry water with you</a:t>
            </a:r>
          </a:p>
          <a:p>
            <a:pPr lvl="1"/>
            <a:r>
              <a:rPr lang="en-US" sz="2000" dirty="0">
                <a:solidFill>
                  <a:srgbClr val="FF0000"/>
                </a:solidFill>
                <a:effectLst/>
              </a:rPr>
              <a:t>Drink even if you don’t feel thirsty!</a:t>
            </a:r>
          </a:p>
          <a:p>
            <a:r>
              <a:rPr lang="en-US" sz="2400" dirty="0">
                <a:effectLst/>
              </a:rPr>
              <a:t>Replace weight lost with fluid. </a:t>
            </a:r>
          </a:p>
          <a:p>
            <a:pPr lvl="1"/>
            <a:r>
              <a:rPr lang="en-US" sz="2000" dirty="0">
                <a:effectLst/>
              </a:rPr>
              <a:t>A pint of water weighs one pound. </a:t>
            </a:r>
          </a:p>
          <a:p>
            <a:endParaRPr lang="en-US" dirty="0"/>
          </a:p>
        </p:txBody>
      </p:sp>
      <p:pic>
        <p:nvPicPr>
          <p:cNvPr id="5" name="Picture 2">
            <a:extLst>
              <a:ext uri="{FF2B5EF4-FFF2-40B4-BE49-F238E27FC236}">
                <a16:creationId xmlns:a16="http://schemas.microsoft.com/office/drawing/2014/main" id="{057602BB-3BC6-E74A-9946-43D496A4B34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467" r="16626" b="2"/>
          <a:stretch/>
        </p:blipFill>
        <p:spPr bwMode="auto">
          <a:xfrm>
            <a:off x="5634448" y="1611933"/>
            <a:ext cx="4602747" cy="404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7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5" name="Group 7174">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176" name="Straight Connector 7175">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77" name="Straight Connector 7176">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78"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79"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0" name="Isosceles Triangle 7179">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1"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2"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3"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4" name="Isosceles Triangle 7183">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5" name="Isosceles Triangle 7184">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itle 5">
            <a:extLst>
              <a:ext uri="{FF2B5EF4-FFF2-40B4-BE49-F238E27FC236}">
                <a16:creationId xmlns:a16="http://schemas.microsoft.com/office/drawing/2014/main" id="{CD77A8AE-7242-A1BC-E7D6-0DCAD293BD64}"/>
              </a:ext>
            </a:extLst>
          </p:cNvPr>
          <p:cNvSpPr>
            <a:spLocks noGrp="1"/>
          </p:cNvSpPr>
          <p:nvPr>
            <p:ph type="title"/>
          </p:nvPr>
        </p:nvSpPr>
        <p:spPr>
          <a:xfrm>
            <a:off x="677334" y="426720"/>
            <a:ext cx="5222281" cy="1239520"/>
          </a:xfrm>
        </p:spPr>
        <p:txBody>
          <a:bodyPr vert="horz" lIns="91440" tIns="45720" rIns="91440" bIns="45720" rtlCol="0" anchor="t">
            <a:normAutofit/>
          </a:bodyPr>
          <a:lstStyle/>
          <a:p>
            <a:r>
              <a:rPr lang="en-US" dirty="0"/>
              <a:t>Commit to Be Fit, </a:t>
            </a:r>
            <a:br>
              <a:rPr lang="en-US" dirty="0"/>
            </a:br>
            <a:r>
              <a:rPr lang="en-US" dirty="0"/>
              <a:t>	Train Year-Round!</a:t>
            </a:r>
          </a:p>
        </p:txBody>
      </p:sp>
      <p:sp>
        <p:nvSpPr>
          <p:cNvPr id="7187" name="Isosceles Triangle 8">
            <a:extLst>
              <a:ext uri="{FF2B5EF4-FFF2-40B4-BE49-F238E27FC236}">
                <a16:creationId xmlns:a16="http://schemas.microsoft.com/office/drawing/2014/main" id="{82FCA8AA-470A-46EF-AC08-74C610468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61B70682-D50C-3E28-29B7-06828A45F944}"/>
              </a:ext>
            </a:extLst>
          </p:cNvPr>
          <p:cNvSpPr>
            <a:spLocks noGrp="1"/>
          </p:cNvSpPr>
          <p:nvPr>
            <p:ph sz="half" idx="1"/>
          </p:nvPr>
        </p:nvSpPr>
        <p:spPr>
          <a:xfrm>
            <a:off x="681002" y="1666241"/>
            <a:ext cx="4638422" cy="4765040"/>
          </a:xfrm>
        </p:spPr>
        <p:txBody>
          <a:bodyPr vert="horz" lIns="91440" tIns="45720" rIns="91440" bIns="45720" rtlCol="0">
            <a:normAutofit/>
          </a:bodyPr>
          <a:lstStyle/>
          <a:p>
            <a:r>
              <a:rPr lang="en-US" sz="2400" dirty="0"/>
              <a:t>If you want to maximize  potential, don’t stop training after the ski season!</a:t>
            </a:r>
          </a:p>
          <a:p>
            <a:r>
              <a:rPr lang="en-US" sz="2400" dirty="0"/>
              <a:t>Why, because Nordic skiing is the toughest endurance sport!</a:t>
            </a:r>
          </a:p>
          <a:p>
            <a:pPr lvl="1"/>
            <a:r>
              <a:rPr lang="en-US" sz="2200" dirty="0"/>
              <a:t>Highest cardiovascular demand</a:t>
            </a:r>
          </a:p>
          <a:p>
            <a:pPr lvl="2"/>
            <a:r>
              <a:rPr lang="en-US" sz="2000" dirty="0"/>
              <a:t>Uses both arms &amp; legs</a:t>
            </a:r>
          </a:p>
          <a:p>
            <a:pPr lvl="1"/>
            <a:r>
              <a:rPr lang="en-US" sz="2200" dirty="0"/>
              <a:t>Uses almost every muscle in the body</a:t>
            </a:r>
          </a:p>
          <a:p>
            <a:endParaRPr lang="en-US" dirty="0"/>
          </a:p>
          <a:p>
            <a:endParaRPr lang="en-US" dirty="0"/>
          </a:p>
          <a:p>
            <a:pPr lvl="1"/>
            <a:endParaRPr lang="en-US" dirty="0"/>
          </a:p>
        </p:txBody>
      </p:sp>
      <p:pic>
        <p:nvPicPr>
          <p:cNvPr id="9" name="Picture 4" descr="Take Flight on Roller Skis — Cross Country Skiing">
            <a:extLst>
              <a:ext uri="{FF2B5EF4-FFF2-40B4-BE49-F238E27FC236}">
                <a16:creationId xmlns:a16="http://schemas.microsoft.com/office/drawing/2014/main" id="{20D3A4FF-5788-3220-E713-A46F42EBA3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47" r="-6" b="11711"/>
          <a:stretch/>
        </p:blipFill>
        <p:spPr bwMode="auto">
          <a:xfrm>
            <a:off x="6129405" y="609600"/>
            <a:ext cx="3144597" cy="260174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ryland Training 101 - Endurance, Strength, and Coordination for Cross  Country Skiing - BigLife Magazine">
            <a:extLst>
              <a:ext uri="{FF2B5EF4-FFF2-40B4-BE49-F238E27FC236}">
                <a16:creationId xmlns:a16="http://schemas.microsoft.com/office/drawing/2014/main" id="{2FE5150E-A046-E739-EBB4-B2438F85A61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387" r="8182" b="-1"/>
          <a:stretch/>
        </p:blipFill>
        <p:spPr bwMode="auto">
          <a:xfrm>
            <a:off x="6129405" y="3439947"/>
            <a:ext cx="3144597" cy="26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0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SkiErg - Concept2">
            <a:extLst>
              <a:ext uri="{FF2B5EF4-FFF2-40B4-BE49-F238E27FC236}">
                <a16:creationId xmlns:a16="http://schemas.microsoft.com/office/drawing/2014/main" id="{9FF3CCB2-41F8-6FB2-FB9B-DF87D31DA60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433" r="-2"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F06C81-6D08-788C-1346-9B170F4BD5D0}"/>
              </a:ext>
            </a:extLst>
          </p:cNvPr>
          <p:cNvSpPr>
            <a:spLocks noGrp="1"/>
          </p:cNvSpPr>
          <p:nvPr>
            <p:ph type="title"/>
          </p:nvPr>
        </p:nvSpPr>
        <p:spPr>
          <a:xfrm>
            <a:off x="448733" y="335280"/>
            <a:ext cx="3851123" cy="825610"/>
          </a:xfrm>
        </p:spPr>
        <p:txBody>
          <a:bodyPr vert="horz" lIns="91440" tIns="45720" rIns="91440" bIns="45720" rtlCol="0" anchor="t">
            <a:normAutofit/>
          </a:bodyPr>
          <a:lstStyle/>
          <a:p>
            <a:r>
              <a:rPr lang="en-US" dirty="0"/>
              <a:t>Train Year-Round</a:t>
            </a:r>
          </a:p>
        </p:txBody>
      </p:sp>
      <p:sp>
        <p:nvSpPr>
          <p:cNvPr id="3" name="Content Placeholder 2">
            <a:extLst>
              <a:ext uri="{FF2B5EF4-FFF2-40B4-BE49-F238E27FC236}">
                <a16:creationId xmlns:a16="http://schemas.microsoft.com/office/drawing/2014/main" id="{1CBE29DC-585D-A135-61C1-05CE78178D8D}"/>
              </a:ext>
            </a:extLst>
          </p:cNvPr>
          <p:cNvSpPr>
            <a:spLocks noGrp="1"/>
          </p:cNvSpPr>
          <p:nvPr>
            <p:ph sz="half" idx="1"/>
          </p:nvPr>
        </p:nvSpPr>
        <p:spPr>
          <a:xfrm>
            <a:off x="677334" y="1496171"/>
            <a:ext cx="3851122" cy="4545192"/>
          </a:xfrm>
        </p:spPr>
        <p:txBody>
          <a:bodyPr vert="horz" lIns="91440" tIns="45720" rIns="91440" bIns="45720" rtlCol="0">
            <a:normAutofit lnSpcReduction="10000"/>
          </a:bodyPr>
          <a:lstStyle/>
          <a:p>
            <a:r>
              <a:rPr lang="en-US" sz="2600" dirty="0"/>
              <a:t>Sadly, we lose physiological reserve as we get older</a:t>
            </a:r>
          </a:p>
          <a:p>
            <a:pPr lvl="1"/>
            <a:r>
              <a:rPr lang="en-US" sz="2400" dirty="0"/>
              <a:t>Takes longer to get in shape</a:t>
            </a:r>
          </a:p>
          <a:p>
            <a:pPr lvl="1"/>
            <a:r>
              <a:rPr lang="en-US" sz="2400" dirty="0"/>
              <a:t>Harder to achieve same high levels of fitness</a:t>
            </a:r>
          </a:p>
          <a:p>
            <a:pPr lvl="1"/>
            <a:r>
              <a:rPr lang="en-US" sz="2400" dirty="0"/>
              <a:t>Easier to </a:t>
            </a:r>
            <a:r>
              <a:rPr lang="en-US" sz="2400" i="1" dirty="0">
                <a:solidFill>
                  <a:srgbClr val="FF0000"/>
                </a:solidFill>
              </a:rPr>
              <a:t>stay</a:t>
            </a:r>
            <a:r>
              <a:rPr lang="en-US" sz="2400" dirty="0"/>
              <a:t> fit than </a:t>
            </a:r>
            <a:r>
              <a:rPr lang="en-US" sz="2400" i="1" dirty="0">
                <a:solidFill>
                  <a:srgbClr val="FF0000"/>
                </a:solidFill>
              </a:rPr>
              <a:t>get</a:t>
            </a:r>
            <a:r>
              <a:rPr lang="en-US" sz="2400" dirty="0">
                <a:solidFill>
                  <a:srgbClr val="FF0000"/>
                </a:solidFill>
              </a:rPr>
              <a:t> </a:t>
            </a:r>
            <a:r>
              <a:rPr lang="en-US" sz="2400" dirty="0"/>
              <a:t>fit each year!</a:t>
            </a:r>
          </a:p>
          <a:p>
            <a:endParaRPr lang="en-US" dirty="0"/>
          </a:p>
        </p:txBody>
      </p:sp>
      <p:cxnSp>
        <p:nvCxnSpPr>
          <p:cNvPr id="1043" name="Straight Connector 104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260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0" name="Isosceles Triangle 205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Isosceles Triangle 206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Isosceles Triangle 206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USST dryland training camp – FasterSkier.com">
            <a:extLst>
              <a:ext uri="{FF2B5EF4-FFF2-40B4-BE49-F238E27FC236}">
                <a16:creationId xmlns:a16="http://schemas.microsoft.com/office/drawing/2014/main" id="{DF14DF70-F8FC-F8DF-2574-45BA79CC6A3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7762"/>
          <a:stretch/>
        </p:blipFill>
        <p:spPr bwMode="auto">
          <a:xfrm>
            <a:off x="5781040" y="0"/>
            <a:ext cx="6410960" cy="685800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6CF53D-65F8-4522-E7AF-AEB120DB0E73}"/>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Train Year-Round</a:t>
            </a:r>
          </a:p>
        </p:txBody>
      </p:sp>
      <p:sp>
        <p:nvSpPr>
          <p:cNvPr id="3" name="Content Placeholder 2">
            <a:extLst>
              <a:ext uri="{FF2B5EF4-FFF2-40B4-BE49-F238E27FC236}">
                <a16:creationId xmlns:a16="http://schemas.microsoft.com/office/drawing/2014/main" id="{6ECF36B7-36BD-6090-6D5C-A546777AFDFB}"/>
              </a:ext>
            </a:extLst>
          </p:cNvPr>
          <p:cNvSpPr>
            <a:spLocks noGrp="1"/>
          </p:cNvSpPr>
          <p:nvPr>
            <p:ph sz="half" idx="1"/>
          </p:nvPr>
        </p:nvSpPr>
        <p:spPr>
          <a:xfrm>
            <a:off x="677334" y="1407381"/>
            <a:ext cx="3767445" cy="4635610"/>
          </a:xfrm>
        </p:spPr>
        <p:txBody>
          <a:bodyPr vert="horz" lIns="91440" tIns="45720" rIns="91440" bIns="45720" rtlCol="0">
            <a:normAutofit fontScale="92500"/>
          </a:bodyPr>
          <a:lstStyle/>
          <a:p>
            <a:r>
              <a:rPr lang="en-US" sz="2400" dirty="0"/>
              <a:t>Skiing is </a:t>
            </a:r>
            <a:r>
              <a:rPr lang="en-US" sz="2400" b="1" i="1" dirty="0"/>
              <a:t>very</a:t>
            </a:r>
            <a:r>
              <a:rPr lang="en-US" sz="2400" dirty="0"/>
              <a:t> technique driven &amp; skills must be practiced continuously to be perfected!</a:t>
            </a:r>
          </a:p>
          <a:p>
            <a:pPr lvl="1"/>
            <a:r>
              <a:rPr lang="en-US" sz="2200" i="1" dirty="0"/>
              <a:t>Perfect practice = perfect play!</a:t>
            </a:r>
          </a:p>
          <a:p>
            <a:r>
              <a:rPr lang="en-US" sz="2400" dirty="0"/>
              <a:t>Retain Nordic-specific skills by enhancing neuromuscular “memory”</a:t>
            </a:r>
          </a:p>
          <a:p>
            <a:r>
              <a:rPr lang="en-US" sz="2400" dirty="0"/>
              <a:t>Make training as Nordic-specific as possible</a:t>
            </a:r>
          </a:p>
          <a:p>
            <a:endParaRPr lang="en-US" sz="2400" dirty="0"/>
          </a:p>
          <a:p>
            <a:pPr lvl="1"/>
            <a:endParaRPr lang="en-US" dirty="0"/>
          </a:p>
          <a:p>
            <a:endParaRPr lang="en-US" dirty="0"/>
          </a:p>
        </p:txBody>
      </p:sp>
      <p:cxnSp>
        <p:nvCxnSpPr>
          <p:cNvPr id="2067" name="Straight Connector 206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69" name="Straight Connector 206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9791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AD32-2F72-527A-23A6-4003A8C39EA4}"/>
              </a:ext>
            </a:extLst>
          </p:cNvPr>
          <p:cNvSpPr>
            <a:spLocks noGrp="1"/>
          </p:cNvSpPr>
          <p:nvPr>
            <p:ph type="title"/>
          </p:nvPr>
        </p:nvSpPr>
        <p:spPr>
          <a:xfrm>
            <a:off x="677334" y="609600"/>
            <a:ext cx="3918520" cy="917050"/>
          </a:xfrm>
        </p:spPr>
        <p:txBody>
          <a:bodyPr/>
          <a:lstStyle/>
          <a:p>
            <a:r>
              <a:rPr lang="en-US" dirty="0"/>
              <a:t>Train Year-Round</a:t>
            </a:r>
          </a:p>
        </p:txBody>
      </p:sp>
      <p:sp>
        <p:nvSpPr>
          <p:cNvPr id="3" name="Content Placeholder 2">
            <a:extLst>
              <a:ext uri="{FF2B5EF4-FFF2-40B4-BE49-F238E27FC236}">
                <a16:creationId xmlns:a16="http://schemas.microsoft.com/office/drawing/2014/main" id="{CE84FF36-6774-7D7B-4C6B-2701B918B86E}"/>
              </a:ext>
            </a:extLst>
          </p:cNvPr>
          <p:cNvSpPr>
            <a:spLocks noGrp="1"/>
          </p:cNvSpPr>
          <p:nvPr>
            <p:ph sz="half" idx="1"/>
          </p:nvPr>
        </p:nvSpPr>
        <p:spPr>
          <a:xfrm>
            <a:off x="677334" y="1439186"/>
            <a:ext cx="4184035" cy="5096786"/>
          </a:xfrm>
        </p:spPr>
        <p:txBody>
          <a:bodyPr>
            <a:normAutofit/>
          </a:bodyPr>
          <a:lstStyle/>
          <a:p>
            <a:r>
              <a:rPr lang="en-US" sz="2600" dirty="0"/>
              <a:t>Year-round training decreases risk of overuse injury</a:t>
            </a:r>
          </a:p>
          <a:p>
            <a:pPr lvl="1"/>
            <a:r>
              <a:rPr lang="en-US" sz="2200" dirty="0"/>
              <a:t>Maintains strength, flexibility, endurance, you worked so hard for</a:t>
            </a:r>
          </a:p>
          <a:p>
            <a:pPr lvl="2">
              <a:lnSpc>
                <a:spcPct val="90000"/>
              </a:lnSpc>
            </a:pPr>
            <a:r>
              <a:rPr lang="en-US" sz="2000" dirty="0"/>
              <a:t>Body remains resilient all year long</a:t>
            </a:r>
          </a:p>
          <a:p>
            <a:pPr>
              <a:lnSpc>
                <a:spcPct val="90000"/>
              </a:lnSpc>
            </a:pPr>
            <a:r>
              <a:rPr lang="en-US" sz="2400" b="1" dirty="0"/>
              <a:t>If you are going to run, run year-round</a:t>
            </a:r>
          </a:p>
          <a:p>
            <a:pPr lvl="1">
              <a:lnSpc>
                <a:spcPct val="90000"/>
              </a:lnSpc>
            </a:pPr>
            <a:r>
              <a:rPr lang="en-US" sz="2100" b="1" dirty="0"/>
              <a:t>Low to high impact activity increases risk of injury</a:t>
            </a:r>
          </a:p>
          <a:p>
            <a:pPr lvl="1"/>
            <a:endParaRPr lang="en-US" sz="2200" dirty="0"/>
          </a:p>
          <a:p>
            <a:endParaRPr lang="en-US" sz="1800" dirty="0"/>
          </a:p>
          <a:p>
            <a:endParaRPr lang="en-US" sz="1800" dirty="0"/>
          </a:p>
          <a:p>
            <a:endParaRPr lang="en-US" dirty="0"/>
          </a:p>
        </p:txBody>
      </p:sp>
      <p:pic>
        <p:nvPicPr>
          <p:cNvPr id="5" name="Picture 3">
            <a:extLst>
              <a:ext uri="{FF2B5EF4-FFF2-40B4-BE49-F238E27FC236}">
                <a16:creationId xmlns:a16="http://schemas.microsoft.com/office/drawing/2014/main" id="{91C0770C-683B-EE44-06AB-F6A2655C0B2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5999" y="1859756"/>
            <a:ext cx="4685969" cy="36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294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3" name="Group 103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4042E07-79FF-B317-4ED6-559619003D65}"/>
              </a:ext>
            </a:extLst>
          </p:cNvPr>
          <p:cNvSpPr>
            <a:spLocks noGrp="1"/>
          </p:cNvSpPr>
          <p:nvPr>
            <p:ph type="title"/>
          </p:nvPr>
        </p:nvSpPr>
        <p:spPr>
          <a:xfrm>
            <a:off x="677334" y="609600"/>
            <a:ext cx="3656127" cy="829586"/>
          </a:xfrm>
        </p:spPr>
        <p:txBody>
          <a:bodyPr vert="horz" lIns="91440" tIns="45720" rIns="91440" bIns="45720" rtlCol="0" anchor="t">
            <a:normAutofit/>
          </a:bodyPr>
          <a:lstStyle/>
          <a:p>
            <a:r>
              <a:rPr lang="en-US" dirty="0"/>
              <a:t>Train Year-Round</a:t>
            </a:r>
          </a:p>
        </p:txBody>
      </p:sp>
      <p:sp>
        <p:nvSpPr>
          <p:cNvPr id="3" name="Content Placeholder 2">
            <a:extLst>
              <a:ext uri="{FF2B5EF4-FFF2-40B4-BE49-F238E27FC236}">
                <a16:creationId xmlns:a16="http://schemas.microsoft.com/office/drawing/2014/main" id="{EC42C222-5B1E-33FE-BF34-EBBC4EE9B4F9}"/>
              </a:ext>
            </a:extLst>
          </p:cNvPr>
          <p:cNvSpPr>
            <a:spLocks noGrp="1"/>
          </p:cNvSpPr>
          <p:nvPr>
            <p:ph sz="half" idx="1"/>
          </p:nvPr>
        </p:nvSpPr>
        <p:spPr>
          <a:xfrm>
            <a:off x="757251" y="1666875"/>
            <a:ext cx="3051828" cy="4910179"/>
          </a:xfrm>
        </p:spPr>
        <p:txBody>
          <a:bodyPr vert="horz" lIns="91440" tIns="45720" rIns="91440" bIns="45720" rtlCol="0">
            <a:normAutofit/>
          </a:bodyPr>
          <a:lstStyle/>
          <a:p>
            <a:pPr>
              <a:lnSpc>
                <a:spcPct val="90000"/>
              </a:lnSpc>
            </a:pPr>
            <a:r>
              <a:rPr lang="en-US" sz="2800" dirty="0"/>
              <a:t>Easier to be motivated if you are in a group</a:t>
            </a:r>
          </a:p>
          <a:p>
            <a:pPr>
              <a:lnSpc>
                <a:spcPct val="90000"/>
              </a:lnSpc>
            </a:pPr>
            <a:r>
              <a:rPr lang="en-US" sz="3200" dirty="0"/>
              <a:t>Yo</a:t>
            </a:r>
            <a:r>
              <a:rPr lang="en-US" sz="2800" dirty="0"/>
              <a:t>u can maintain your community! </a:t>
            </a:r>
          </a:p>
          <a:p>
            <a:pPr lvl="1">
              <a:lnSpc>
                <a:spcPct val="90000"/>
              </a:lnSpc>
            </a:pPr>
            <a:r>
              <a:rPr lang="en-US" sz="2800" dirty="0"/>
              <a:t>It’s more fun!</a:t>
            </a:r>
          </a:p>
          <a:p>
            <a:pPr>
              <a:lnSpc>
                <a:spcPct val="90000"/>
              </a:lnSpc>
            </a:pPr>
            <a:endParaRPr lang="en-US" dirty="0"/>
          </a:p>
          <a:p>
            <a:pPr>
              <a:lnSpc>
                <a:spcPct val="90000"/>
              </a:lnSpc>
            </a:pPr>
            <a:endParaRPr lang="en-US" dirty="0"/>
          </a:p>
        </p:txBody>
      </p:sp>
      <p:pic>
        <p:nvPicPr>
          <p:cNvPr id="1026" name="Picture 2" descr="Great dryland drills to get ready for xc ski season :: Ski XCOttawa.ca ::  Skiing in Ottawa and Gatineau Park :.">
            <a:extLst>
              <a:ext uri="{FF2B5EF4-FFF2-40B4-BE49-F238E27FC236}">
                <a16:creationId xmlns:a16="http://schemas.microsoft.com/office/drawing/2014/main" id="{15D811C2-F0A1-501F-E8A8-5E016D31481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76487" y="1176793"/>
            <a:ext cx="4819520" cy="407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8AC1B-9F9F-DC6F-B70C-43CDDFFA2A4E}"/>
              </a:ext>
            </a:extLst>
          </p:cNvPr>
          <p:cNvSpPr>
            <a:spLocks noGrp="1"/>
          </p:cNvSpPr>
          <p:nvPr>
            <p:ph type="title"/>
          </p:nvPr>
        </p:nvSpPr>
        <p:spPr/>
        <p:txBody>
          <a:bodyPr/>
          <a:lstStyle/>
          <a:p>
            <a:r>
              <a:rPr lang="en-US" dirty="0"/>
              <a:t>The End…….Questions?</a:t>
            </a:r>
          </a:p>
        </p:txBody>
      </p:sp>
      <p:pic>
        <p:nvPicPr>
          <p:cNvPr id="3074" name="Picture 2" descr="Nordic World Ski Championships Seefeld - a self-experiment › BlogTirol">
            <a:extLst>
              <a:ext uri="{FF2B5EF4-FFF2-40B4-BE49-F238E27FC236}">
                <a16:creationId xmlns:a16="http://schemas.microsoft.com/office/drawing/2014/main" id="{656BDDF4-967A-F58E-3AC9-0B9164793E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7200" y="2032000"/>
            <a:ext cx="6004560" cy="430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7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47" name="Group 414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48" name="Straight Connector 414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49" name="Straight Connector 414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5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2" name="Isosceles Triangle 415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6" name="Isosceles Triangle 415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57" name="Isosceles Triangle 415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a:extLst>
              <a:ext uri="{FF2B5EF4-FFF2-40B4-BE49-F238E27FC236}">
                <a16:creationId xmlns:a16="http://schemas.microsoft.com/office/drawing/2014/main" id="{EDCA3342-606A-3B0C-4ED0-67F258F8628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491" r="23531"/>
          <a:stretch/>
        </p:blipFill>
        <p:spPr bwMode="auto">
          <a:xfrm>
            <a:off x="4757057" y="325120"/>
            <a:ext cx="6063344" cy="613664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36EBB5BA-6A13-6445-A7BB-E5FE2672BC67}"/>
              </a:ext>
            </a:extLst>
          </p:cNvPr>
          <p:cNvSpPr>
            <a:spLocks noGrp="1" noChangeArrowheads="1"/>
          </p:cNvSpPr>
          <p:nvPr>
            <p:ph type="title"/>
          </p:nvPr>
        </p:nvSpPr>
        <p:spPr>
          <a:xfrm>
            <a:off x="677333" y="609599"/>
            <a:ext cx="3851123" cy="910975"/>
          </a:xfrm>
        </p:spPr>
        <p:txBody>
          <a:bodyPr vert="horz" lIns="91440" tIns="45720" rIns="91440" bIns="45720" rtlCol="0" anchor="t">
            <a:normAutofit fontScale="90000"/>
          </a:bodyPr>
          <a:lstStyle/>
          <a:p>
            <a:pPr algn="ctr">
              <a:lnSpc>
                <a:spcPct val="90000"/>
              </a:lnSpc>
            </a:pPr>
            <a:br>
              <a:rPr lang="en-US" altLang="en-US" sz="2800" dirty="0"/>
            </a:br>
            <a:r>
              <a:rPr lang="en-US" altLang="en-US" sz="4000" dirty="0"/>
              <a:t>I’m a Physiatrist</a:t>
            </a:r>
            <a:br>
              <a:rPr lang="en-US" altLang="en-US" sz="2800" dirty="0"/>
            </a:br>
            <a:endParaRPr lang="en-US" altLang="en-US" sz="2800" dirty="0"/>
          </a:p>
        </p:txBody>
      </p:sp>
      <p:sp>
        <p:nvSpPr>
          <p:cNvPr id="4099" name="Rectangle 3">
            <a:extLst>
              <a:ext uri="{FF2B5EF4-FFF2-40B4-BE49-F238E27FC236}">
                <a16:creationId xmlns:a16="http://schemas.microsoft.com/office/drawing/2014/main" id="{1825058E-230C-B625-12B8-38EDC6175508}"/>
              </a:ext>
            </a:extLst>
          </p:cNvPr>
          <p:cNvSpPr>
            <a:spLocks noGrp="1" noChangeArrowheads="1"/>
          </p:cNvSpPr>
          <p:nvPr>
            <p:ph type="body" sz="half" idx="1"/>
          </p:nvPr>
        </p:nvSpPr>
        <p:spPr>
          <a:xfrm>
            <a:off x="619287" y="1726058"/>
            <a:ext cx="3851122" cy="4453057"/>
          </a:xfrm>
        </p:spPr>
        <p:txBody>
          <a:bodyPr vert="horz" lIns="91440" tIns="45720" rIns="91440" bIns="45720" rtlCol="0">
            <a:normAutofit lnSpcReduction="10000"/>
          </a:bodyPr>
          <a:lstStyle/>
          <a:p>
            <a:r>
              <a:rPr lang="en-US" altLang="en-US" sz="2400" dirty="0"/>
              <a:t>Physical Medicine and Rehabilitation (PM&amp;R) physician </a:t>
            </a:r>
          </a:p>
          <a:p>
            <a:r>
              <a:rPr lang="en-US" altLang="en-US" sz="2400" dirty="0"/>
              <a:t>Trained to diagnose and rehabilitate injuries to the neuromuscular &amp; musculoskeletal systems</a:t>
            </a:r>
          </a:p>
          <a:p>
            <a:pPr lvl="1"/>
            <a:r>
              <a:rPr lang="en-US" altLang="en-US" sz="2000" dirty="0"/>
              <a:t>I subspecialize in endurance sports rehab</a:t>
            </a:r>
          </a:p>
          <a:p>
            <a:r>
              <a:rPr lang="en-US" altLang="en-US" sz="2400" dirty="0"/>
              <a:t>We prescribe exercise like medicine!</a:t>
            </a:r>
          </a:p>
          <a:p>
            <a:endParaRPr lang="en-US" altLang="en-US" dirty="0"/>
          </a:p>
          <a:p>
            <a:endParaRPr lang="en-US" altLang="en-US" dirty="0"/>
          </a:p>
        </p:txBody>
      </p:sp>
      <p:cxnSp>
        <p:nvCxnSpPr>
          <p:cNvPr id="4159" name="Straight Connector 415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61" name="Straight Connector 416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6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6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7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7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7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0" name="Isosceles Triangle 205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Isosceles Triangle 206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Isosceles Triangle 206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1AE0E68-A212-41CA-CE85-1B0EDED5985E}"/>
              </a:ext>
            </a:extLst>
          </p:cNvPr>
          <p:cNvSpPr>
            <a:spLocks noGrp="1"/>
          </p:cNvSpPr>
          <p:nvPr>
            <p:ph type="title"/>
          </p:nvPr>
        </p:nvSpPr>
        <p:spPr>
          <a:xfrm>
            <a:off x="563526" y="233680"/>
            <a:ext cx="6020154" cy="1046479"/>
          </a:xfrm>
        </p:spPr>
        <p:txBody>
          <a:bodyPr vert="horz" lIns="91440" tIns="45720" rIns="91440" bIns="45720" rtlCol="0" anchor="ctr">
            <a:normAutofit fontScale="90000"/>
          </a:bodyPr>
          <a:lstStyle/>
          <a:p>
            <a:r>
              <a:rPr lang="en-US" dirty="0"/>
              <a:t>I Think Nordic Skiing is Great!</a:t>
            </a:r>
          </a:p>
        </p:txBody>
      </p:sp>
      <p:sp>
        <p:nvSpPr>
          <p:cNvPr id="3" name="Text Placeholder 2">
            <a:extLst>
              <a:ext uri="{FF2B5EF4-FFF2-40B4-BE49-F238E27FC236}">
                <a16:creationId xmlns:a16="http://schemas.microsoft.com/office/drawing/2014/main" id="{D430C853-1757-DF4B-9DA0-EFDEEF5CB9F8}"/>
              </a:ext>
            </a:extLst>
          </p:cNvPr>
          <p:cNvSpPr>
            <a:spLocks noGrp="1"/>
          </p:cNvSpPr>
          <p:nvPr>
            <p:ph type="body" sz="half" idx="1"/>
          </p:nvPr>
        </p:nvSpPr>
        <p:spPr>
          <a:xfrm>
            <a:off x="685166" y="1483360"/>
            <a:ext cx="5352891" cy="4998719"/>
          </a:xfrm>
        </p:spPr>
        <p:txBody>
          <a:bodyPr vert="horz" lIns="91440" tIns="45720" rIns="91440" bIns="45720" rtlCol="0">
            <a:normAutofit fontScale="92500"/>
          </a:bodyPr>
          <a:lstStyle/>
          <a:p>
            <a:pPr>
              <a:lnSpc>
                <a:spcPct val="90000"/>
              </a:lnSpc>
            </a:pPr>
            <a:r>
              <a:rPr lang="en-US" sz="2400" dirty="0"/>
              <a:t>Fun! </a:t>
            </a:r>
          </a:p>
          <a:p>
            <a:pPr>
              <a:lnSpc>
                <a:spcPct val="90000"/>
              </a:lnSpc>
            </a:pPr>
            <a:r>
              <a:rPr lang="en-US" sz="2400" dirty="0"/>
              <a:t>Become part of a healthy community </a:t>
            </a:r>
          </a:p>
          <a:p>
            <a:pPr>
              <a:lnSpc>
                <a:spcPct val="90000"/>
              </a:lnSpc>
            </a:pPr>
            <a:r>
              <a:rPr lang="en-US" sz="2400" dirty="0"/>
              <a:t>Gets us outside in the winter!</a:t>
            </a:r>
          </a:p>
          <a:p>
            <a:pPr>
              <a:lnSpc>
                <a:spcPct val="90000"/>
              </a:lnSpc>
            </a:pPr>
            <a:r>
              <a:rPr lang="en-US" sz="2400" dirty="0"/>
              <a:t>Promotes fitness</a:t>
            </a:r>
          </a:p>
          <a:p>
            <a:pPr lvl="1">
              <a:lnSpc>
                <a:spcPct val="90000"/>
              </a:lnSpc>
            </a:pPr>
            <a:r>
              <a:rPr lang="en-US" sz="2400" dirty="0"/>
              <a:t>Uses almost all the muscles in the body</a:t>
            </a:r>
          </a:p>
          <a:p>
            <a:pPr lvl="1">
              <a:lnSpc>
                <a:spcPct val="90000"/>
              </a:lnSpc>
            </a:pPr>
            <a:r>
              <a:rPr lang="en-US" sz="2400" dirty="0"/>
              <a:t>Highest  cardiovascular &amp; metabolic demand of any sport</a:t>
            </a:r>
          </a:p>
          <a:p>
            <a:pPr lvl="2">
              <a:lnSpc>
                <a:spcPct val="90000"/>
              </a:lnSpc>
            </a:pPr>
            <a:r>
              <a:rPr lang="en-US" sz="2000" dirty="0"/>
              <a:t>Decreases risk of HTN, heart disease &amp; diabetes</a:t>
            </a:r>
          </a:p>
          <a:p>
            <a:pPr lvl="1">
              <a:lnSpc>
                <a:spcPct val="90000"/>
              </a:lnSpc>
            </a:pPr>
            <a:r>
              <a:rPr lang="en-US" sz="2400" dirty="0"/>
              <a:t>Low impact on body</a:t>
            </a:r>
          </a:p>
          <a:p>
            <a:pPr>
              <a:lnSpc>
                <a:spcPct val="90000"/>
              </a:lnSpc>
            </a:pPr>
            <a:r>
              <a:rPr lang="en-US" sz="2400" dirty="0"/>
              <a:t>But, despite benefits, injuries do occur</a:t>
            </a:r>
          </a:p>
        </p:txBody>
      </p:sp>
      <p:pic>
        <p:nvPicPr>
          <p:cNvPr id="2050" name="Picture 2" descr="Details are in the caption following the image">
            <a:extLst>
              <a:ext uri="{FF2B5EF4-FFF2-40B4-BE49-F238E27FC236}">
                <a16:creationId xmlns:a16="http://schemas.microsoft.com/office/drawing/2014/main" id="{6130D804-5E67-8312-5D4C-5213107CAA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74490" y="240508"/>
            <a:ext cx="3230880" cy="624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1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6" name="Group 106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67" name="Straight Connector 106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8" name="Straight Connector 106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1" name="Isosceles Triangle 107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5" name="Isosceles Triangle 107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6" name="Isosceles Triangle 107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81C35CC-AEF0-4166-F027-458C0E550BEB}"/>
              </a:ext>
            </a:extLst>
          </p:cNvPr>
          <p:cNvSpPr>
            <a:spLocks noGrp="1"/>
          </p:cNvSpPr>
          <p:nvPr>
            <p:ph type="title"/>
          </p:nvPr>
        </p:nvSpPr>
        <p:spPr>
          <a:xfrm>
            <a:off x="676746" y="609600"/>
            <a:ext cx="3729076" cy="1056640"/>
          </a:xfrm>
        </p:spPr>
        <p:txBody>
          <a:bodyPr vert="horz" lIns="91440" tIns="45720" rIns="91440" bIns="45720" rtlCol="0" anchor="ctr">
            <a:normAutofit fontScale="90000"/>
          </a:bodyPr>
          <a:lstStyle/>
          <a:p>
            <a:r>
              <a:rPr lang="en-US" altLang="en-US" dirty="0"/>
              <a:t>Nordic Ski Injuries</a:t>
            </a:r>
            <a:endParaRPr lang="en-US" dirty="0"/>
          </a:p>
        </p:txBody>
      </p:sp>
      <p:sp>
        <p:nvSpPr>
          <p:cNvPr id="3" name="Content Placeholder 2">
            <a:extLst>
              <a:ext uri="{FF2B5EF4-FFF2-40B4-BE49-F238E27FC236}">
                <a16:creationId xmlns:a16="http://schemas.microsoft.com/office/drawing/2014/main" id="{5DCF7AAD-9C03-F635-ECA4-2A77754632A2}"/>
              </a:ext>
            </a:extLst>
          </p:cNvPr>
          <p:cNvSpPr>
            <a:spLocks noGrp="1"/>
          </p:cNvSpPr>
          <p:nvPr>
            <p:ph sz="half" idx="1"/>
          </p:nvPr>
        </p:nvSpPr>
        <p:spPr>
          <a:xfrm>
            <a:off x="685167" y="1595121"/>
            <a:ext cx="4395716" cy="4785360"/>
          </a:xfrm>
        </p:spPr>
        <p:txBody>
          <a:bodyPr vert="horz" lIns="91440" tIns="45720" rIns="91440" bIns="45720" rtlCol="0">
            <a:normAutofit/>
          </a:bodyPr>
          <a:lstStyle/>
          <a:p>
            <a:r>
              <a:rPr lang="en-US" altLang="en-US" sz="2800" dirty="0"/>
              <a:t>Most common injuries are to:</a:t>
            </a:r>
          </a:p>
          <a:p>
            <a:pPr lvl="1"/>
            <a:r>
              <a:rPr lang="en-US" altLang="en-US" sz="2400" dirty="0"/>
              <a:t>Neck &amp; shoulders</a:t>
            </a:r>
          </a:p>
          <a:p>
            <a:pPr lvl="1"/>
            <a:r>
              <a:rPr lang="en-US" altLang="en-US" sz="2400" dirty="0"/>
              <a:t>Low back </a:t>
            </a:r>
          </a:p>
          <a:p>
            <a:pPr lvl="1"/>
            <a:r>
              <a:rPr lang="en-US" altLang="en-US" sz="2400" dirty="0"/>
              <a:t>Hip, butt &amp; knee</a:t>
            </a:r>
            <a:endParaRPr lang="en-US" sz="2400" dirty="0"/>
          </a:p>
          <a:p>
            <a:pPr>
              <a:defRPr/>
            </a:pPr>
            <a:r>
              <a:rPr lang="en-US" altLang="en-US" sz="2800" dirty="0"/>
              <a:t>Most common cause?</a:t>
            </a:r>
          </a:p>
          <a:p>
            <a:pPr lvl="1">
              <a:defRPr/>
            </a:pPr>
            <a:r>
              <a:rPr lang="en-US" altLang="en-US" sz="2400" dirty="0"/>
              <a:t>Overuse!</a:t>
            </a:r>
          </a:p>
          <a:p>
            <a:pPr lvl="2">
              <a:defRPr/>
            </a:pPr>
            <a:r>
              <a:rPr lang="en-US" altLang="en-US" sz="2000" dirty="0"/>
              <a:t>90% = overuse injuries </a:t>
            </a:r>
          </a:p>
          <a:p>
            <a:pPr lvl="2">
              <a:defRPr/>
            </a:pPr>
            <a:r>
              <a:rPr lang="en-US" altLang="en-US" sz="2000" dirty="0"/>
              <a:t>10% = traumatic</a:t>
            </a:r>
          </a:p>
          <a:p>
            <a:pPr lvl="3">
              <a:defRPr/>
            </a:pPr>
            <a:r>
              <a:rPr lang="en-US" altLang="en-US" sz="1800" dirty="0"/>
              <a:t>Fall or collision </a:t>
            </a:r>
          </a:p>
        </p:txBody>
      </p:sp>
      <p:pic>
        <p:nvPicPr>
          <p:cNvPr id="1026" name="Picture 2" descr="Winter Girls' Getaways are the Rage — Cross Country Skiing">
            <a:extLst>
              <a:ext uri="{FF2B5EF4-FFF2-40B4-BE49-F238E27FC236}">
                <a16:creationId xmlns:a16="http://schemas.microsoft.com/office/drawing/2014/main" id="{3EE2F3D7-130F-F4B8-4FB8-3122AE4B6DF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4073" r="19636" b="1"/>
          <a:stretch/>
        </p:blipFill>
        <p:spPr bwMode="auto">
          <a:xfrm>
            <a:off x="5652704" y="1222281"/>
            <a:ext cx="4602747" cy="404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5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23" name="Group 922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224" name="Straight Connector 922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25" name="Straight Connector 922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2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2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28" name="Isosceles Triangle 922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2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2" name="Isosceles Triangle 923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3" name="Isosceles Triangle 923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E607659-ADD1-6DD5-18C1-AB808278AFBD}"/>
              </a:ext>
            </a:extLst>
          </p:cNvPr>
          <p:cNvSpPr>
            <a:spLocks noGrp="1"/>
          </p:cNvSpPr>
          <p:nvPr>
            <p:ph type="title"/>
          </p:nvPr>
        </p:nvSpPr>
        <p:spPr>
          <a:xfrm>
            <a:off x="677334" y="609600"/>
            <a:ext cx="8596668" cy="985520"/>
          </a:xfrm>
        </p:spPr>
        <p:txBody>
          <a:bodyPr vert="horz" lIns="91440" tIns="45720" rIns="91440" bIns="45720" rtlCol="0" anchor="t">
            <a:normAutofit/>
          </a:bodyPr>
          <a:lstStyle/>
          <a:p>
            <a:r>
              <a:rPr lang="en-US" altLang="en-US" sz="4000" dirty="0"/>
              <a:t>What Causes Overuse Injuries?</a:t>
            </a:r>
            <a:endParaRPr lang="en-US" sz="4000" dirty="0"/>
          </a:p>
        </p:txBody>
      </p:sp>
      <p:sp>
        <p:nvSpPr>
          <p:cNvPr id="3" name="Content Placeholder 2">
            <a:extLst>
              <a:ext uri="{FF2B5EF4-FFF2-40B4-BE49-F238E27FC236}">
                <a16:creationId xmlns:a16="http://schemas.microsoft.com/office/drawing/2014/main" id="{FF37EC92-6AFE-B3A4-D0A0-D2F3AF7E71B1}"/>
              </a:ext>
            </a:extLst>
          </p:cNvPr>
          <p:cNvSpPr>
            <a:spLocks noGrp="1"/>
          </p:cNvSpPr>
          <p:nvPr>
            <p:ph sz="half" idx="1"/>
          </p:nvPr>
        </p:nvSpPr>
        <p:spPr>
          <a:xfrm>
            <a:off x="697876" y="1454645"/>
            <a:ext cx="5220430" cy="4908055"/>
          </a:xfrm>
        </p:spPr>
        <p:txBody>
          <a:bodyPr vert="horz" lIns="91440" tIns="45720" rIns="91440" bIns="45720" rtlCol="0">
            <a:normAutofit fontScale="40000" lnSpcReduction="20000"/>
          </a:bodyPr>
          <a:lstStyle/>
          <a:p>
            <a:r>
              <a:rPr lang="en-US" altLang="en-US" sz="6000" dirty="0"/>
              <a:t>Repetitive motion of skiing creates low-level stress on bones, muscles, tendons, ligaments</a:t>
            </a:r>
          </a:p>
          <a:p>
            <a:pPr lvl="1"/>
            <a:r>
              <a:rPr lang="en-US" altLang="en-US" sz="5000" b="1" i="1" dirty="0">
                <a:solidFill>
                  <a:schemeClr val="tx1"/>
                </a:solidFill>
              </a:rPr>
              <a:t>With </a:t>
            </a:r>
            <a:r>
              <a:rPr lang="en-US" altLang="en-US" sz="5000" dirty="0">
                <a:solidFill>
                  <a:schemeClr val="tx1"/>
                </a:solidFill>
              </a:rPr>
              <a:t>adequate recovery, body becomes stronger &amp; more resilient</a:t>
            </a:r>
          </a:p>
          <a:p>
            <a:pPr lvl="1"/>
            <a:r>
              <a:rPr lang="en-US" altLang="en-US" sz="5000" b="1" i="1" dirty="0">
                <a:solidFill>
                  <a:schemeClr val="tx1"/>
                </a:solidFill>
              </a:rPr>
              <a:t>Without</a:t>
            </a:r>
            <a:r>
              <a:rPr lang="en-US" altLang="en-US" sz="5000" dirty="0">
                <a:solidFill>
                  <a:schemeClr val="tx1"/>
                </a:solidFill>
              </a:rPr>
              <a:t> adequate recovery, </a:t>
            </a:r>
            <a:r>
              <a:rPr lang="en-US" altLang="en-US" sz="5000" dirty="0"/>
              <a:t>muscle strain, tendinitis, ligament sprain can occur</a:t>
            </a:r>
          </a:p>
          <a:p>
            <a:r>
              <a:rPr lang="en-US" altLang="en-US" sz="6000" dirty="0"/>
              <a:t>More likely to occur if you have;</a:t>
            </a:r>
          </a:p>
          <a:p>
            <a:pPr lvl="1"/>
            <a:r>
              <a:rPr lang="en-US" altLang="en-US" sz="5000" dirty="0"/>
              <a:t>Poor technique</a:t>
            </a:r>
          </a:p>
          <a:p>
            <a:pPr lvl="1"/>
            <a:r>
              <a:rPr lang="en-US" altLang="en-US" sz="5000" dirty="0"/>
              <a:t>Accelerated training too fast</a:t>
            </a:r>
          </a:p>
          <a:p>
            <a:pPr lvl="1"/>
            <a:r>
              <a:rPr lang="en-US" altLang="en-US" sz="5000" dirty="0"/>
              <a:t>Muscle weakness, joint stiffness</a:t>
            </a:r>
          </a:p>
          <a:p>
            <a:pPr lvl="2"/>
            <a:r>
              <a:rPr lang="en-US" altLang="en-US" sz="5000" dirty="0"/>
              <a:t>Often asymmetric</a:t>
            </a:r>
          </a:p>
          <a:p>
            <a:endParaRPr lang="en-US" altLang="en-US" sz="2800" dirty="0"/>
          </a:p>
          <a:p>
            <a:endParaRPr lang="en-US" dirty="0"/>
          </a:p>
        </p:txBody>
      </p:sp>
      <p:pic>
        <p:nvPicPr>
          <p:cNvPr id="9218" name="Picture 2" descr="Common Skiing Injuries | Active PT &amp; Sports">
            <a:extLst>
              <a:ext uri="{FF2B5EF4-FFF2-40B4-BE49-F238E27FC236}">
                <a16:creationId xmlns:a16="http://schemas.microsoft.com/office/drawing/2014/main" id="{A846A06A-6423-8F30-C27C-AD96D9B53F5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5282" r="20997"/>
          <a:stretch/>
        </p:blipFill>
        <p:spPr bwMode="auto">
          <a:xfrm>
            <a:off x="6740201" y="1505446"/>
            <a:ext cx="3145536" cy="448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4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959BF4A-5E1E-A83B-64DE-CC50DA43944F}"/>
              </a:ext>
            </a:extLst>
          </p:cNvPr>
          <p:cNvSpPr>
            <a:spLocks noGrp="1" noChangeArrowheads="1"/>
          </p:cNvSpPr>
          <p:nvPr>
            <p:ph type="title"/>
          </p:nvPr>
        </p:nvSpPr>
        <p:spPr/>
        <p:txBody>
          <a:bodyPr/>
          <a:lstStyle/>
          <a:p>
            <a:pPr eaLnBrk="1" hangingPunct="1"/>
            <a:r>
              <a:rPr lang="en-US" altLang="en-US" dirty="0"/>
              <a:t>Location of Weakness</a:t>
            </a:r>
          </a:p>
        </p:txBody>
      </p:sp>
      <p:sp>
        <p:nvSpPr>
          <p:cNvPr id="16387" name="Rectangle 3">
            <a:extLst>
              <a:ext uri="{FF2B5EF4-FFF2-40B4-BE49-F238E27FC236}">
                <a16:creationId xmlns:a16="http://schemas.microsoft.com/office/drawing/2014/main" id="{386CF047-F28A-E5BC-6D57-420B194CD177}"/>
              </a:ext>
            </a:extLst>
          </p:cNvPr>
          <p:cNvSpPr>
            <a:spLocks noGrp="1" noChangeArrowheads="1"/>
          </p:cNvSpPr>
          <p:nvPr>
            <p:ph type="body" sz="half" idx="1"/>
          </p:nvPr>
        </p:nvSpPr>
        <p:spPr>
          <a:xfrm>
            <a:off x="609600" y="1248355"/>
            <a:ext cx="5384800" cy="5096786"/>
          </a:xfrm>
        </p:spPr>
        <p:txBody>
          <a:bodyPr>
            <a:normAutofit fontScale="92500"/>
          </a:bodyPr>
          <a:lstStyle/>
          <a:p>
            <a:pPr eaLnBrk="1" hangingPunct="1"/>
            <a:r>
              <a:rPr lang="en-US" altLang="en-US" sz="3000" dirty="0"/>
              <a:t>Lower Core</a:t>
            </a:r>
          </a:p>
          <a:p>
            <a:pPr lvl="1"/>
            <a:r>
              <a:rPr lang="en-US" altLang="en-US" sz="2800" dirty="0"/>
              <a:t>Abdominal muscles</a:t>
            </a:r>
          </a:p>
          <a:p>
            <a:pPr lvl="1"/>
            <a:r>
              <a:rPr lang="en-US" altLang="en-US" sz="2800" dirty="0"/>
              <a:t>Low back muscles</a:t>
            </a:r>
          </a:p>
          <a:p>
            <a:pPr lvl="1"/>
            <a:r>
              <a:rPr lang="en-US" altLang="en-US" sz="2800" dirty="0"/>
              <a:t>Hip and butt muscles</a:t>
            </a:r>
          </a:p>
          <a:p>
            <a:pPr lvl="1"/>
            <a:r>
              <a:rPr lang="en-US" altLang="en-US" sz="2800" dirty="0"/>
              <a:t>Pelvic floor  </a:t>
            </a:r>
          </a:p>
          <a:p>
            <a:r>
              <a:rPr lang="en-US" altLang="en-US" sz="2800" dirty="0"/>
              <a:t>Strength of lower core is very important for injury prevention</a:t>
            </a:r>
          </a:p>
          <a:p>
            <a:r>
              <a:rPr lang="en-US" sz="2800" dirty="0"/>
              <a:t>Lower core muscles </a:t>
            </a:r>
            <a:r>
              <a:rPr lang="en-US" sz="2800" b="1" i="1" dirty="0"/>
              <a:t>stabilize</a:t>
            </a:r>
            <a:r>
              <a:rPr lang="en-US" sz="2800" dirty="0"/>
              <a:t> the pelvis &amp; leg when weight is shifted to one side</a:t>
            </a:r>
          </a:p>
          <a:p>
            <a:endParaRPr lang="en-US" altLang="en-US" sz="2600" dirty="0">
              <a:solidFill>
                <a:srgbClr val="FF0000"/>
              </a:solidFill>
            </a:endParaRPr>
          </a:p>
          <a:p>
            <a:pPr lvl="1" eaLnBrk="1" hangingPunct="1"/>
            <a:endParaRPr lang="en-US" altLang="en-US" sz="2400" dirty="0"/>
          </a:p>
          <a:p>
            <a:pPr eaLnBrk="1" hangingPunct="1"/>
            <a:endParaRPr lang="en-US" altLang="en-US" sz="2800" dirty="0"/>
          </a:p>
          <a:p>
            <a:pPr eaLnBrk="1" hangingPunct="1"/>
            <a:endParaRPr lang="en-US" altLang="en-US" sz="2800" dirty="0"/>
          </a:p>
          <a:p>
            <a:pPr eaLnBrk="1" hangingPunct="1"/>
            <a:endParaRPr lang="en-US" altLang="en-US" sz="2800" dirty="0"/>
          </a:p>
        </p:txBody>
      </p:sp>
      <p:sp>
        <p:nvSpPr>
          <p:cNvPr id="16388" name="Rectangle 4">
            <a:extLst>
              <a:ext uri="{FF2B5EF4-FFF2-40B4-BE49-F238E27FC236}">
                <a16:creationId xmlns:a16="http://schemas.microsoft.com/office/drawing/2014/main" id="{8D933745-F4E1-FA3B-4465-B56B3E650A6E}"/>
              </a:ext>
            </a:extLst>
          </p:cNvPr>
          <p:cNvSpPr>
            <a:spLocks noGrp="1" noChangeArrowheads="1"/>
          </p:cNvSpPr>
          <p:nvPr>
            <p:ph sz="half" idx="2"/>
          </p:nvPr>
        </p:nvSpPr>
        <p:spPr/>
        <p:txBody>
          <a:bodyPr/>
          <a:lstStyle/>
          <a:p>
            <a:pPr eaLnBrk="1" hangingPunct="1">
              <a:lnSpc>
                <a:spcPct val="80000"/>
              </a:lnSpc>
            </a:pPr>
            <a:endParaRPr lang="en-US" altLang="en-US" sz="2400"/>
          </a:p>
        </p:txBody>
      </p:sp>
      <p:pic>
        <p:nvPicPr>
          <p:cNvPr id="16389" name="Picture 5">
            <a:extLst>
              <a:ext uri="{FF2B5EF4-FFF2-40B4-BE49-F238E27FC236}">
                <a16:creationId xmlns:a16="http://schemas.microsoft.com/office/drawing/2014/main" id="{04BC130B-6BF0-1AC2-781A-7A2F81C12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532737"/>
            <a:ext cx="5393635" cy="581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E6947867-93B2-78B1-5A7D-6E6B0AEE091C}"/>
              </a:ext>
            </a:extLst>
          </p:cNvPr>
          <p:cNvCxnSpPr>
            <a:cxnSpLocks/>
          </p:cNvCxnSpPr>
          <p:nvPr/>
        </p:nvCxnSpPr>
        <p:spPr>
          <a:xfrm>
            <a:off x="4482328" y="2121119"/>
            <a:ext cx="3015752" cy="8316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AB4F6BC-B03F-86D4-B219-CFDA807F979C}"/>
              </a:ext>
            </a:extLst>
          </p:cNvPr>
          <p:cNvCxnSpPr>
            <a:cxnSpLocks/>
          </p:cNvCxnSpPr>
          <p:nvPr/>
        </p:nvCxnSpPr>
        <p:spPr>
          <a:xfrm>
            <a:off x="4381169" y="2615782"/>
            <a:ext cx="5730010" cy="1575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6F33E3A-78A2-8704-45BA-23965328659B}"/>
              </a:ext>
            </a:extLst>
          </p:cNvPr>
          <p:cNvCxnSpPr>
            <a:cxnSpLocks/>
          </p:cNvCxnSpPr>
          <p:nvPr/>
        </p:nvCxnSpPr>
        <p:spPr>
          <a:xfrm>
            <a:off x="4635609" y="3040180"/>
            <a:ext cx="5152579" cy="38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C5126FD-AC00-2A14-2F87-711A7175B46D}"/>
              </a:ext>
            </a:extLst>
          </p:cNvPr>
          <p:cNvCxnSpPr>
            <a:cxnSpLocks/>
          </p:cNvCxnSpPr>
          <p:nvPr/>
        </p:nvCxnSpPr>
        <p:spPr>
          <a:xfrm flipV="1">
            <a:off x="3302000" y="3313937"/>
            <a:ext cx="4196080" cy="3836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46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AEEEBD-779B-4609-A737-4BEFD64744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9F865128-9162-4A93-BA38-3EDA100D0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7FAD7EB-2975-48FE-9C11-06D44B0DB0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F958341-3D13-40CF-B851-BBFE57BD4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52E91BF-6028-4758-83D2-479E08BC6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B6FFE21-EADD-48B3-B3A3-7D6CEBD0A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1DC66C91-0E5F-44BB-A970-EBE30BD37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94AAD67-2A87-45F4-89D1-050773C99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7051A6E4-D760-437F-8BB3-F99D4A20F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A6C2BC1-D612-48ED-923C-0F0024DB0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EC7FFC4-633F-4F2A-AB36-3D953B16B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 name="Rectangle 24">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0EAB68E-C7E0-5A5E-5E19-D4DF0C0A60A5}"/>
              </a:ext>
            </a:extLst>
          </p:cNvPr>
          <p:cNvSpPr>
            <a:spLocks noGrp="1"/>
          </p:cNvSpPr>
          <p:nvPr>
            <p:ph type="title"/>
          </p:nvPr>
        </p:nvSpPr>
        <p:spPr>
          <a:xfrm>
            <a:off x="989768" y="190831"/>
            <a:ext cx="5498361" cy="1739569"/>
          </a:xfrm>
        </p:spPr>
        <p:txBody>
          <a:bodyPr vert="horz" lIns="91440" tIns="45720" rIns="91440" bIns="45720" rtlCol="0" anchor="ctr">
            <a:normAutofit/>
          </a:bodyPr>
          <a:lstStyle/>
          <a:p>
            <a:r>
              <a:rPr lang="en-US" dirty="0"/>
              <a:t>You Probably Have Lower Core Weakness, If…</a:t>
            </a:r>
          </a:p>
        </p:txBody>
      </p:sp>
      <p:sp>
        <p:nvSpPr>
          <p:cNvPr id="27" name="Isosceles Triangle 26">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5C654F">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231BD519-544D-FB36-4352-D0555ECE1FAF}"/>
              </a:ext>
            </a:extLst>
          </p:cNvPr>
          <p:cNvSpPr>
            <a:spLocks noGrp="1"/>
          </p:cNvSpPr>
          <p:nvPr>
            <p:ph sz="half" idx="1"/>
          </p:nvPr>
        </p:nvSpPr>
        <p:spPr>
          <a:xfrm>
            <a:off x="964082" y="1998776"/>
            <a:ext cx="5549732" cy="4204398"/>
          </a:xfrm>
        </p:spPr>
        <p:txBody>
          <a:bodyPr vert="horz" lIns="91440" tIns="45720" rIns="91440" bIns="45720" rtlCol="0">
            <a:normAutofit/>
          </a:bodyPr>
          <a:lstStyle/>
          <a:p>
            <a:r>
              <a:rPr lang="en-US" sz="2800" dirty="0"/>
              <a:t>If you have back, butt, hip or knee pain on one side, </a:t>
            </a:r>
            <a:r>
              <a:rPr lang="en-US" sz="3200" dirty="0"/>
              <a:t>w</a:t>
            </a:r>
            <a:r>
              <a:rPr lang="en-US" sz="2800" dirty="0"/>
              <a:t>hy? </a:t>
            </a:r>
          </a:p>
          <a:p>
            <a:pPr lvl="1"/>
            <a:r>
              <a:rPr lang="en-US" sz="2400" dirty="0"/>
              <a:t>Core muscles weakness causes  instability, creating stress through leg</a:t>
            </a:r>
          </a:p>
          <a:p>
            <a:pPr lvl="1"/>
            <a:r>
              <a:rPr lang="en-US" sz="2400" dirty="0"/>
              <a:t>Instability “overuses” glut tendons, IT bands, hamstrings</a:t>
            </a:r>
          </a:p>
          <a:p>
            <a:pPr lvl="2"/>
            <a:r>
              <a:rPr lang="en-US" sz="2200" dirty="0"/>
              <a:t>Tendinitis, muscle strain</a:t>
            </a:r>
          </a:p>
          <a:p>
            <a:pPr lvl="1"/>
            <a:r>
              <a:rPr lang="en-US" sz="2400" dirty="0"/>
              <a:t>Stresses anterior knee and shin</a:t>
            </a:r>
          </a:p>
          <a:p>
            <a:endParaRPr lang="en-US" dirty="0"/>
          </a:p>
        </p:txBody>
      </p:sp>
      <p:pic>
        <p:nvPicPr>
          <p:cNvPr id="5" name="Content Placeholder 4">
            <a:extLst>
              <a:ext uri="{FF2B5EF4-FFF2-40B4-BE49-F238E27FC236}">
                <a16:creationId xmlns:a16="http://schemas.microsoft.com/office/drawing/2014/main" id="{9D37A38B-3936-AAB4-CFFE-79B70957EC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20" r="-3" b="10523"/>
          <a:stretch/>
        </p:blipFill>
        <p:spPr>
          <a:xfrm>
            <a:off x="7509098" y="-155835"/>
            <a:ext cx="4657341" cy="3584835"/>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ontent Placeholder 6">
            <a:extLst>
              <a:ext uri="{FF2B5EF4-FFF2-40B4-BE49-F238E27FC236}">
                <a16:creationId xmlns:a16="http://schemas.microsoft.com/office/drawing/2014/main" id="{358D5213-318D-B5A7-7949-185A6396EC4D}"/>
              </a:ext>
            </a:extLst>
          </p:cNvPr>
          <p:cNvSpPr>
            <a:spLocks noGrp="1"/>
          </p:cNvSpPr>
          <p:nvPr>
            <p:ph sz="half" idx="2"/>
          </p:nvPr>
        </p:nvSpPr>
        <p:spPr/>
        <p:txBody>
          <a:bodyPr>
            <a:normAutofit/>
          </a:bodyPr>
          <a:lstStyle/>
          <a:p>
            <a:endParaRPr lang="en-US" dirty="0"/>
          </a:p>
          <a:p>
            <a:endParaRPr lang="en-US" dirty="0"/>
          </a:p>
          <a:p>
            <a:endParaRPr lang="en-US" dirty="0"/>
          </a:p>
          <a:p>
            <a:endParaRPr lang="en-US" dirty="0"/>
          </a:p>
          <a:p>
            <a:endParaRPr lang="en-US" dirty="0"/>
          </a:p>
        </p:txBody>
      </p:sp>
      <p:pic>
        <p:nvPicPr>
          <p:cNvPr id="8" name="Picture 3" descr="image">
            <a:hlinkClick r:id="rId3"/>
            <a:extLst>
              <a:ext uri="{FF2B5EF4-FFF2-40B4-BE49-F238E27FC236}">
                <a16:creationId xmlns:a16="http://schemas.microsoft.com/office/drawing/2014/main" id="{6BABFC4E-C404-E92B-04CE-37771630A3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8613099" y="3429000"/>
            <a:ext cx="2748911" cy="3512075"/>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722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034">
            <a:extLst>
              <a:ext uri="{FF2B5EF4-FFF2-40B4-BE49-F238E27FC236}">
                <a16:creationId xmlns:a16="http://schemas.microsoft.com/office/drawing/2014/main" id="{BCAEEEBD-779B-4609-A737-4BEFD64744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6" name="Straight Connector 1035">
              <a:extLst>
                <a:ext uri="{FF2B5EF4-FFF2-40B4-BE49-F238E27FC236}">
                  <a16:creationId xmlns:a16="http://schemas.microsoft.com/office/drawing/2014/main" id="{9F865128-9162-4A93-BA38-3EDA100D0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97FAD7EB-2975-48FE-9C11-06D44B0DB0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38" name="Rectangle 23">
              <a:extLst>
                <a:ext uri="{FF2B5EF4-FFF2-40B4-BE49-F238E27FC236}">
                  <a16:creationId xmlns:a16="http://schemas.microsoft.com/office/drawing/2014/main" id="{8F958341-3D13-40CF-B851-BBFE57BD4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5">
              <a:extLst>
                <a:ext uri="{FF2B5EF4-FFF2-40B4-BE49-F238E27FC236}">
                  <a16:creationId xmlns:a16="http://schemas.microsoft.com/office/drawing/2014/main" id="{E52E91BF-6028-4758-83D2-479E08BC6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BB6FFE21-EADD-48B3-B3A3-7D6CEBD0A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7">
              <a:extLst>
                <a:ext uri="{FF2B5EF4-FFF2-40B4-BE49-F238E27FC236}">
                  <a16:creationId xmlns:a16="http://schemas.microsoft.com/office/drawing/2014/main" id="{1DC66C91-0E5F-44BB-A970-EBE30BD37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Rectangle 28">
              <a:extLst>
                <a:ext uri="{FF2B5EF4-FFF2-40B4-BE49-F238E27FC236}">
                  <a16:creationId xmlns:a16="http://schemas.microsoft.com/office/drawing/2014/main" id="{B94AAD67-2A87-45F4-89D1-050773C99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Rectangle 29">
              <a:extLst>
                <a:ext uri="{FF2B5EF4-FFF2-40B4-BE49-F238E27FC236}">
                  <a16:creationId xmlns:a16="http://schemas.microsoft.com/office/drawing/2014/main" id="{7051A6E4-D760-437F-8BB3-F99D4A20F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4" name="Isosceles Triangle 1043">
              <a:extLst>
                <a:ext uri="{FF2B5EF4-FFF2-40B4-BE49-F238E27FC236}">
                  <a16:creationId xmlns:a16="http://schemas.microsoft.com/office/drawing/2014/main" id="{2A6C2BC1-D612-48ED-923C-0F0024DB0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5" name="Isosceles Triangle 1044">
              <a:extLst>
                <a:ext uri="{FF2B5EF4-FFF2-40B4-BE49-F238E27FC236}">
                  <a16:creationId xmlns:a16="http://schemas.microsoft.com/office/drawing/2014/main" id="{3EC7FFC4-633F-4F2A-AB36-3D953B16B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47" name="Rectangle 1046">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3CCF2C4-6E38-683A-622C-DDA5D6B3D1DC}"/>
              </a:ext>
            </a:extLst>
          </p:cNvPr>
          <p:cNvSpPr>
            <a:spLocks noGrp="1"/>
          </p:cNvSpPr>
          <p:nvPr>
            <p:ph type="title"/>
          </p:nvPr>
        </p:nvSpPr>
        <p:spPr>
          <a:xfrm>
            <a:off x="989768" y="127221"/>
            <a:ext cx="5498361" cy="1399429"/>
          </a:xfrm>
        </p:spPr>
        <p:txBody>
          <a:bodyPr vert="horz" lIns="91440" tIns="45720" rIns="91440" bIns="45720" rtlCol="0" anchor="ctr">
            <a:normAutofit/>
          </a:bodyPr>
          <a:lstStyle/>
          <a:p>
            <a:r>
              <a:rPr lang="en-US" dirty="0"/>
              <a:t>You Probably Have Lower Core Weakness, If…</a:t>
            </a:r>
          </a:p>
        </p:txBody>
      </p:sp>
      <p:sp>
        <p:nvSpPr>
          <p:cNvPr id="1049" name="Isosceles Triangle 1048">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465E63">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1032" name="Content Placeholder 1031">
            <a:extLst>
              <a:ext uri="{FF2B5EF4-FFF2-40B4-BE49-F238E27FC236}">
                <a16:creationId xmlns:a16="http://schemas.microsoft.com/office/drawing/2014/main" id="{A92797F6-0A39-4029-6573-6B7CD806C08E}"/>
              </a:ext>
            </a:extLst>
          </p:cNvPr>
          <p:cNvSpPr>
            <a:spLocks noGrp="1"/>
          </p:cNvSpPr>
          <p:nvPr>
            <p:ph sz="half" idx="2"/>
          </p:nvPr>
        </p:nvSpPr>
        <p:spPr>
          <a:xfrm>
            <a:off x="989770" y="1781093"/>
            <a:ext cx="5549732" cy="4260270"/>
          </a:xfrm>
        </p:spPr>
        <p:txBody>
          <a:bodyPr vert="horz" lIns="91440" tIns="45720" rIns="91440" bIns="45720" rtlCol="0">
            <a:normAutofit/>
          </a:bodyPr>
          <a:lstStyle/>
          <a:p>
            <a:r>
              <a:rPr lang="en-US" sz="2800" dirty="0"/>
              <a:t>If you have difficulty gliding on one side compared to the other, why?</a:t>
            </a:r>
          </a:p>
          <a:p>
            <a:pPr lvl="1"/>
            <a:r>
              <a:rPr lang="en-US" sz="2400" dirty="0"/>
              <a:t>Lower core muscles </a:t>
            </a:r>
            <a:r>
              <a:rPr lang="en-US" sz="2400" b="1" i="1" dirty="0"/>
              <a:t>stabilize</a:t>
            </a:r>
            <a:r>
              <a:rPr lang="en-US" sz="2400" dirty="0"/>
              <a:t> the hip and knee allowing full weight-shift</a:t>
            </a:r>
          </a:p>
          <a:p>
            <a:pPr lvl="2"/>
            <a:r>
              <a:rPr lang="en-US" sz="2200" dirty="0"/>
              <a:t>Allows balance on one leg</a:t>
            </a:r>
          </a:p>
          <a:p>
            <a:pPr lvl="1"/>
            <a:r>
              <a:rPr lang="en-US" sz="2400" dirty="0"/>
              <a:t>Turns a shuffle into a stride and glide!</a:t>
            </a:r>
          </a:p>
          <a:p>
            <a:pPr lvl="1"/>
            <a:endParaRPr lang="en-US" sz="2000" dirty="0"/>
          </a:p>
          <a:p>
            <a:endParaRPr lang="en-US" dirty="0"/>
          </a:p>
        </p:txBody>
      </p:sp>
      <p:pic>
        <p:nvPicPr>
          <p:cNvPr id="1028" name="Picture 4">
            <a:extLst>
              <a:ext uri="{FF2B5EF4-FFF2-40B4-BE49-F238E27FC236}">
                <a16:creationId xmlns:a16="http://schemas.microsoft.com/office/drawing/2014/main" id="{476D98E8-F285-4D6E-DD0F-BCFBC6E89A6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093" r="5753" b="-3"/>
          <a:stretch/>
        </p:blipFill>
        <p:spPr bwMode="auto">
          <a:xfrm>
            <a:off x="7531482" y="10"/>
            <a:ext cx="4657341" cy="34484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rdic Rentals">
            <a:extLst>
              <a:ext uri="{FF2B5EF4-FFF2-40B4-BE49-F238E27FC236}">
                <a16:creationId xmlns:a16="http://schemas.microsoft.com/office/drawing/2014/main" id="{8B027CEB-E7F0-BDE1-6AA0-24B8A1440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3" r="8348" b="2"/>
          <a:stretch/>
        </p:blipFill>
        <p:spPr bwMode="auto">
          <a:xfrm>
            <a:off x="7528308" y="3437472"/>
            <a:ext cx="4657341" cy="342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1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2341</TotalTime>
  <Words>1124</Words>
  <Application>Microsoft Office PowerPoint</Application>
  <PresentationFormat>Widescreen</PresentationFormat>
  <Paragraphs>188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Facet</vt:lpstr>
      <vt:lpstr>4 Easy Ways to Ski Better                                                                                                                                                                                                                          with Less Injury </vt:lpstr>
      <vt:lpstr>Objectives</vt:lpstr>
      <vt:lpstr> I’m a Physiatrist </vt:lpstr>
      <vt:lpstr>I Think Nordic Skiing is Great!</vt:lpstr>
      <vt:lpstr>Nordic Ski Injuries</vt:lpstr>
      <vt:lpstr>What Causes Overuse Injuries?</vt:lpstr>
      <vt:lpstr>Location of Weakness</vt:lpstr>
      <vt:lpstr>You Probably Have Lower Core Weakness, If…</vt:lpstr>
      <vt:lpstr>You Probably Have Lower Core Weakness, If…</vt:lpstr>
      <vt:lpstr>Location of Weakness</vt:lpstr>
      <vt:lpstr>You Probably Have Upper Core Weakness, If…</vt:lpstr>
      <vt:lpstr>Why?</vt:lpstr>
      <vt:lpstr>Other Factors</vt:lpstr>
      <vt:lpstr>Shoulder Impingement </vt:lpstr>
      <vt:lpstr>How to Prevent Overuse Injury?</vt:lpstr>
      <vt:lpstr>Theraband Pulldown for Upper Core</vt:lpstr>
      <vt:lpstr>How to Prevent Overuse Injury?</vt:lpstr>
      <vt:lpstr>Importance of Winter Hydration </vt:lpstr>
      <vt:lpstr>Cold Affects Complex Physiology of Hydration</vt:lpstr>
      <vt:lpstr>Dehydration Affects Performance</vt:lpstr>
      <vt:lpstr>What to Do?     Drink a Lot &amp; Often!</vt:lpstr>
      <vt:lpstr>Commit to Be Fit,   Train Year-Round!</vt:lpstr>
      <vt:lpstr>Train Year-Round</vt:lpstr>
      <vt:lpstr>Train Year-Round</vt:lpstr>
      <vt:lpstr>Train Year-Round</vt:lpstr>
      <vt:lpstr>Train Year-Round</vt:lpstr>
      <vt:lpstr>The End…….Questions?</vt:lpstr>
    </vt:vector>
  </TitlesOfParts>
  <Company>Allina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Easy Ways to Ski Better With Less Injury</dc:title>
  <dc:creator>Leisz, Marie C</dc:creator>
  <cp:lastModifiedBy>Grace Hoins</cp:lastModifiedBy>
  <cp:revision>26</cp:revision>
  <dcterms:created xsi:type="dcterms:W3CDTF">2023-01-01T21:20:10Z</dcterms:created>
  <dcterms:modified xsi:type="dcterms:W3CDTF">2023-02-02T15:18:52Z</dcterms:modified>
</cp:coreProperties>
</file>