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Average"/>
      <p:regular r:id="rId33"/>
    </p:embeddedFont>
    <p:embeddedFont>
      <p:font typeface="Oswal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verag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c1d004e8d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c1d004e8d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c1d004e8d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c1d004e8d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c1d004e8d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c1d004e8d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c1d004e8d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c1d004e8d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fe4b58c5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fe4b58c51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Measurements we make are based on COM. Not with compensations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Shoulder example on rotated trunk, flared rib (segmental work at shoulder will not change the global movement pattern)</a:t>
            </a:r>
            <a:endParaRPr>
              <a:solidFill>
                <a:schemeClr val="dk1"/>
              </a:solidFill>
            </a:endParaRPr>
          </a:p>
          <a:p>
            <a:pPr indent="0" lvl="0" marL="0" rtl="0" algn="l">
              <a:lnSpc>
                <a:spcPct val="115000"/>
              </a:lnSpc>
              <a:spcBef>
                <a:spcPts val="0"/>
              </a:spcBef>
              <a:spcAft>
                <a:spcPts val="0"/>
              </a:spcAft>
              <a:buNone/>
            </a:pPr>
            <a:r>
              <a:rPr lang="en">
                <a:solidFill>
                  <a:schemeClr val="dk1"/>
                </a:solidFill>
              </a:rPr>
              <a:t>We give functional exercises that focus on organizing your movement from center out through cross-body patterns of movement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measure, organize, and show you optimal and train/fix it from A to B</a:t>
            </a:r>
            <a:endParaRPr>
              <a:solidFill>
                <a:schemeClr val="dk1"/>
              </a:solidFill>
            </a:endParaRPr>
          </a:p>
          <a:p>
            <a:pPr indent="0" lvl="0" marL="0" rtl="0" algn="l">
              <a:lnSpc>
                <a:spcPct val="115000"/>
              </a:lnSpc>
              <a:spcBef>
                <a:spcPts val="0"/>
              </a:spcBef>
              <a:spcAft>
                <a:spcPts val="0"/>
              </a:spcAft>
              <a:buNone/>
            </a:pPr>
            <a:r>
              <a:rPr lang="en">
                <a:solidFill>
                  <a:schemeClr val="dk1"/>
                </a:solidFill>
              </a:rPr>
              <a:t>Visual of (diagram drum center of gravity stable equilibrium pull torque)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When you tip, you create torque (force created due to rotation of center of mass around axis/fulcrum)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Leads to shortened and lengthened muscles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c08af37a8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c08af37a8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fe4b58c51b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fe4b58c51b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fe4b58c51b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1fe4b58c51b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Again, we are not naive enough to know that some injuries are unavoidable, (we are not promising 100% painfree life 100% of the time), unfortunately, that’s the reality of our broken world, however, we wan to teach you how to organize movement through locomotion patterns that make up your lifting patterns/striking patterns/pulling patterns (swing bat/club/throw punch/climb/ride bike/bodybuild), so that you can best protect your body for the rest of your life. We were given this one body, why not treat it well.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FIRST PART IS THE HARDEST PART, THE MAPPING. THE LEARNING. REQUIRES CONCENTRATION, DISCIPLINE, AND A WILL TO WANT TO KNOW THE STEPS. True motor learning has steps: First we are Subconsiously incompetent, then we are consciously incompetent, next we are consciously competent (learn), and finally we practice to become subconsciously competent (dose exercise/periodization over course of 3 years)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FIRST 12 WEEKS ARE MOST DIFFICULT. If you jump off the boat before then, you are likely to have consequences down the road. We would caution against that approach, but respect your autonomy to decide which path you want to choose.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People who skip the steps tend to come back with a more major trauma that likely could have been prevented. Some say “I want to do swing kettlebell/run sprints/perform box jumps” We are not saying you can’t do these…you can do them if you want. But what we are saying is you’ll likely come back with an injury because your tissue capacity will not match your activity demands.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Remember, Once something is broken. It’s never quite whole again. Collagen fibers (scar tissues) are durable, but not like your originally designed healthy tissue. Why not do your best to avoid this.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History has shown, injuries in one area tend to lead to injuries in other areas. Let’s get in front of that and say no.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offer skilled training and evidence based periodized protocols of exercise to make you more robust/durable for whatever activity it is you want to get back to.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don’t look at this as a treatment or band-aid approach. We look at it as a lifestyle approach.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fe4b58c51b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fe4b58c51b_0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MOST IMPORTANT MUSCLE SYSTEM OF BODY: most don’t know what it is or how to engage it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fe4b58c51b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fe4b58c51b_0_3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371600" rtl="0" algn="l">
              <a:lnSpc>
                <a:spcPct val="115000"/>
              </a:lnSpc>
              <a:spcBef>
                <a:spcPts val="0"/>
              </a:spcBef>
              <a:spcAft>
                <a:spcPts val="0"/>
              </a:spcAft>
              <a:buClr>
                <a:schemeClr val="dk1"/>
              </a:buClr>
              <a:buSzPts val="1100"/>
              <a:buChar char="■"/>
            </a:pPr>
            <a:r>
              <a:rPr lang="en">
                <a:solidFill>
                  <a:schemeClr val="dk1"/>
                </a:solidFill>
              </a:rPr>
              <a:t>what we take for granted that help us to stay upright and maintain posture all day long but we don’t think about/it’s passive on our conscious part/autonomic</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Breathing: diaphragm/internal/external intercostal muscles, scalenes, SCM, upper Serratus anterior/posterior, levator scap, trapezius, erector spinae, QL, pelvic floor mm, multifidus, thoracolumbar fascia, abdominal fascia</a:t>
            </a:r>
            <a:endParaRPr>
              <a:solidFill>
                <a:schemeClr val="dk1"/>
              </a:solidFill>
            </a:endParaRPr>
          </a:p>
          <a:p>
            <a:pPr indent="-298450" lvl="3" marL="1828800" rtl="0" algn="l">
              <a:lnSpc>
                <a:spcPct val="115000"/>
              </a:lnSpc>
              <a:spcBef>
                <a:spcPts val="0"/>
              </a:spcBef>
              <a:spcAft>
                <a:spcPts val="0"/>
              </a:spcAft>
              <a:buClr>
                <a:schemeClr val="dk1"/>
              </a:buClr>
              <a:buSzPts val="1100"/>
              <a:buChar char="●"/>
            </a:pPr>
            <a:r>
              <a:rPr lang="en">
                <a:solidFill>
                  <a:schemeClr val="dk1"/>
                </a:solidFill>
              </a:rPr>
              <a:t>Respiratory system, continence system for digestion/bowel movements/urination, intrinsic mm system that holds spine stable</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We can train this autonomic system to be more efficient.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fe4b58c51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fe4b58c51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fe4b58c51b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1fe4b58c51b_0_3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Balance these gravitational pulls by learning to engage this internal passive subsystem</a:t>
            </a:r>
            <a:endParaRPr>
              <a:solidFill>
                <a:schemeClr val="dk1"/>
              </a:solidFill>
            </a:endParaRPr>
          </a:p>
          <a:p>
            <a:pPr indent="0" lvl="0" marL="0" rtl="0" algn="l">
              <a:lnSpc>
                <a:spcPct val="115000"/>
              </a:lnSpc>
              <a:spcBef>
                <a:spcPts val="0"/>
              </a:spcBef>
              <a:spcAft>
                <a:spcPts val="0"/>
              </a:spcAft>
              <a:buNone/>
            </a:pPr>
            <a:r>
              <a:rPr lang="en">
                <a:solidFill>
                  <a:schemeClr val="dk1"/>
                </a:solidFill>
              </a:rPr>
              <a:t>Sounds fancy but really isn’t. About 7 steps to learn. Picture of inner unit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fe4b58c51b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fe4b58c51b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When we say “engage core” what do most think? CRUNCH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Crunching is just the beginning, just 1 of the components of bigger systems of movements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have inner unit muscle systems and outer unit muscle systems</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fe4b58c51b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fe4b58c51b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fe4b58c51b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fe4b58c51b_0_3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3D breathing or Respiratory Mechanics Training is what we mean when we talk about BRACING. The ability to maintain intraabominal/intrathoracic pressure.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Have to learn how to create this pressure internally in order to keep the spinal segments stable to maintain vertical center of gravity so that body doesn’t create accessory motion from rest of appendages</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fe4b58c51b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fe4b58c51b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fe4b58c51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fe4b58c51b_0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CONTROL THE INNER UNIT, STABILIZE ADJOINING SEGMENTS, MOVE APPENDAGES IN CROSS-BODY CONTRALATERAL RECIPROCATION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WANT YOU TO LEARN THIS SO THAT EVERY MOVEMENT FOR THE REST OF YOUR LIFE WILL BE ORGANIZED WITH THAT EFFICIENCY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Intentional vs automatic (less thinking and becomes more automatic over time and practice practice practice)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 EXAMPLE: If I want to do a row, (doesn’t matter what), what does my body need to do in order to control that. Not just a retraction/internal rotation to pull arm back by using lower portion of pec/lat/bicep. I have to stabilize and create leverage so that I don’t fall over or my use momentum to pull body weight back. Intraabdominal pressure, intrathoracic pressure, pelvic floor control, set my inner canister. Stabilize with abdominal on pulling side, but before that I need to stabilize on non-pulling side so I maintain symmetry, create thoracic rotation, shift weight/brace adjoining segment by squeezing glute to stabilize hinge. Then suspend against it now that I have leverage as I pull rib down and in so that I have leverage to stabilize shoulder blade and pull shoulder back. Proximal distal/inside out sequencing: WHOOFTA…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not doing this, you are moving with accessory motion at one of those segments: called directional susceptibility toward the pathologic pattern. Meaning you will overload that segment, create compensatory flexibility in one segment that’s not supposed to move and that area is likely to get damaged. (rubber band segment example from dischaivi)</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fe4b58c51b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fe4b58c51b_0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WE WANT TO BRACE TO STABILIZE SPINE SO THAT WE DONT CREATE MOVEMENT OR POSTURAL IMBALANCES AND SO THAT WE CAN MOVE MORE EFFICIENTLY, AVOID OVERLOADING ONE SEGMENT OR SIDE OVER THE OTHER AND PROTECT THE NATURAL CARRYING ANGLE (WHERE JOINT SHOULD BE IN SPACE AND WHEN IT SHOULD DO THAT: TEMPORAL:TIMING AND SPATIAL:WHERE ORGANIZATION)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e9e20f1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e9e20f1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2748e6f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2748e6f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c1d004e8d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c1d004e8d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c08af37a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c08af37a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fe4b58c51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fe4b58c51b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We are asymmetrical: we have our heavy liver and ascending colon on R side. 2x as thick and strong of diaphragm on R side. Heart more so on L side. Only 2 lobes to lung on L side. R side there are 3 lobes. Built to work harder on R side. The Diaphragm needs to lift (through ligamentous attachments) and push against weight of heavier liver and ascending colon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When diaphragm contracts it pulls downward and creates a vacuum/negative pressure in your lungs. Creating a low pressure gradient/suction cup example. If ribs are not held down by stiffness of abdominals and they tip, is that an efficient vacuum?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1d004e8d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c1d004e8d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fe4b58c51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fe4b58c51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1d004e8d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c1d004e8d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5.jpg"/><Relationship Id="rId5" Type="http://schemas.openxmlformats.org/officeDocument/2006/relationships/image" Target="../media/image28.jpg"/><Relationship Id="rId6"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6.jpg"/><Relationship Id="rId5" Type="http://schemas.openxmlformats.org/officeDocument/2006/relationships/image" Target="../media/image2.jpg"/><Relationship Id="rId6"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hyperlink" Target="http://www.youtube.com/watch?v=STegkgO-oMk" TargetMode="External"/><Relationship Id="rId7"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ww.youtube.com/watch?v=hp-gCvW8PRY"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437700" y="1177550"/>
            <a:ext cx="82686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INSPIRED</a:t>
            </a:r>
            <a:endParaRPr/>
          </a:p>
        </p:txBody>
      </p:sp>
      <p:sp>
        <p:nvSpPr>
          <p:cNvPr id="60" name="Google Shape;60;p13"/>
          <p:cNvSpPr txBox="1"/>
          <p:nvPr>
            <p:ph idx="1" type="subTitle"/>
          </p:nvPr>
        </p:nvSpPr>
        <p:spPr>
          <a:xfrm>
            <a:off x="1346700" y="3058700"/>
            <a:ext cx="6450600" cy="4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The connection between performance and breathing mechanics</a:t>
            </a:r>
            <a:endParaRPr>
              <a:latin typeface="Oswald"/>
              <a:ea typeface="Oswald"/>
              <a:cs typeface="Oswald"/>
              <a:sym typeface="Oswald"/>
            </a:endParaRPr>
          </a:p>
        </p:txBody>
      </p:sp>
      <p:pic>
        <p:nvPicPr>
          <p:cNvPr id="61" name="Google Shape;61;p13"/>
          <p:cNvPicPr preferRelativeResize="0"/>
          <p:nvPr/>
        </p:nvPicPr>
        <p:blipFill>
          <a:blip r:embed="rId3">
            <a:alphaModFix/>
          </a:blip>
          <a:stretch>
            <a:fillRect/>
          </a:stretch>
        </p:blipFill>
        <p:spPr>
          <a:xfrm>
            <a:off x="437700" y="2858151"/>
            <a:ext cx="696979" cy="871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265500" y="225344"/>
            <a:ext cx="314878" cy="393600"/>
          </a:xfrm>
          <a:prstGeom prst="rect">
            <a:avLst/>
          </a:prstGeom>
          <a:noFill/>
          <a:ln>
            <a:noFill/>
          </a:ln>
        </p:spPr>
      </p:pic>
      <p:sp>
        <p:nvSpPr>
          <p:cNvPr id="128" name="Google Shape;128;p22"/>
          <p:cNvSpPr txBox="1"/>
          <p:nvPr/>
        </p:nvSpPr>
        <p:spPr>
          <a:xfrm>
            <a:off x="6317425" y="1447225"/>
            <a:ext cx="2639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2. FLARED LOWER RIB CAGE</a:t>
            </a:r>
            <a:endParaRPr sz="4000">
              <a:solidFill>
                <a:schemeClr val="dk1"/>
              </a:solidFill>
              <a:latin typeface="Oswald"/>
              <a:ea typeface="Oswald"/>
              <a:cs typeface="Oswald"/>
              <a:sym typeface="Oswald"/>
            </a:endParaRPr>
          </a:p>
        </p:txBody>
      </p:sp>
      <p:pic>
        <p:nvPicPr>
          <p:cNvPr id="129" name="Google Shape;129;p22"/>
          <p:cNvPicPr preferRelativeResize="0"/>
          <p:nvPr/>
        </p:nvPicPr>
        <p:blipFill>
          <a:blip r:embed="rId4">
            <a:alphaModFix/>
          </a:blip>
          <a:stretch>
            <a:fillRect/>
          </a:stretch>
        </p:blipFill>
        <p:spPr>
          <a:xfrm>
            <a:off x="346000" y="1070125"/>
            <a:ext cx="5522650" cy="3003250"/>
          </a:xfrm>
          <a:prstGeom prst="rect">
            <a:avLst/>
          </a:prstGeom>
          <a:noFill/>
          <a:ln>
            <a:noFill/>
          </a:ln>
        </p:spPr>
      </p:pic>
      <p:sp>
        <p:nvSpPr>
          <p:cNvPr id="130" name="Google Shape;130;p22"/>
          <p:cNvSpPr txBox="1"/>
          <p:nvPr/>
        </p:nvSpPr>
        <p:spPr>
          <a:xfrm>
            <a:off x="6364975" y="3542425"/>
            <a:ext cx="229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ON THE LEFT OR BOTH SIDES</a:t>
            </a:r>
            <a:endParaRPr>
              <a:solidFill>
                <a:schemeClr val="lt2"/>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3">
            <a:alphaModFix/>
          </a:blip>
          <a:stretch>
            <a:fillRect/>
          </a:stretch>
        </p:blipFill>
        <p:spPr>
          <a:xfrm>
            <a:off x="265500" y="225344"/>
            <a:ext cx="314878" cy="393600"/>
          </a:xfrm>
          <a:prstGeom prst="rect">
            <a:avLst/>
          </a:prstGeom>
          <a:noFill/>
          <a:ln>
            <a:noFill/>
          </a:ln>
        </p:spPr>
      </p:pic>
      <p:sp>
        <p:nvSpPr>
          <p:cNvPr id="136" name="Google Shape;136;p23"/>
          <p:cNvSpPr txBox="1"/>
          <p:nvPr/>
        </p:nvSpPr>
        <p:spPr>
          <a:xfrm>
            <a:off x="6303850" y="1000800"/>
            <a:ext cx="2639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3. CHRONIC TENSION IN THE NECK</a:t>
            </a:r>
            <a:endParaRPr sz="4000">
              <a:solidFill>
                <a:schemeClr val="dk1"/>
              </a:solidFill>
              <a:latin typeface="Oswald"/>
              <a:ea typeface="Oswald"/>
              <a:cs typeface="Oswald"/>
              <a:sym typeface="Oswald"/>
            </a:endParaRPr>
          </a:p>
        </p:txBody>
      </p:sp>
      <p:sp>
        <p:nvSpPr>
          <p:cNvPr id="137" name="Google Shape;137;p23"/>
          <p:cNvSpPr txBox="1"/>
          <p:nvPr/>
        </p:nvSpPr>
        <p:spPr>
          <a:xfrm>
            <a:off x="6351400" y="3096000"/>
            <a:ext cx="2293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DUE TO POOR DIAPHRAGMATIC FUNCTION, PLACING ACCESSORY MUSCLES UNDER INCREASED PRESSURE</a:t>
            </a:r>
            <a:endParaRPr>
              <a:solidFill>
                <a:schemeClr val="lt2"/>
              </a:solidFill>
              <a:latin typeface="Oswald"/>
              <a:ea typeface="Oswald"/>
              <a:cs typeface="Oswald"/>
              <a:sym typeface="Oswald"/>
            </a:endParaRPr>
          </a:p>
        </p:txBody>
      </p:sp>
      <p:pic>
        <p:nvPicPr>
          <p:cNvPr id="138" name="Google Shape;138;p23"/>
          <p:cNvPicPr preferRelativeResize="0"/>
          <p:nvPr/>
        </p:nvPicPr>
        <p:blipFill>
          <a:blip r:embed="rId4">
            <a:alphaModFix/>
          </a:blip>
          <a:stretch>
            <a:fillRect/>
          </a:stretch>
        </p:blipFill>
        <p:spPr>
          <a:xfrm>
            <a:off x="346000" y="1070125"/>
            <a:ext cx="5522650" cy="29386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4"/>
          <p:cNvPicPr preferRelativeResize="0"/>
          <p:nvPr/>
        </p:nvPicPr>
        <p:blipFill>
          <a:blip r:embed="rId3">
            <a:alphaModFix/>
          </a:blip>
          <a:stretch>
            <a:fillRect/>
          </a:stretch>
        </p:blipFill>
        <p:spPr>
          <a:xfrm>
            <a:off x="265500" y="225344"/>
            <a:ext cx="314878" cy="393600"/>
          </a:xfrm>
          <a:prstGeom prst="rect">
            <a:avLst/>
          </a:prstGeom>
          <a:noFill/>
          <a:ln>
            <a:noFill/>
          </a:ln>
        </p:spPr>
      </p:pic>
      <p:sp>
        <p:nvSpPr>
          <p:cNvPr id="144" name="Google Shape;144;p24"/>
          <p:cNvSpPr txBox="1"/>
          <p:nvPr/>
        </p:nvSpPr>
        <p:spPr>
          <a:xfrm>
            <a:off x="339400" y="1186175"/>
            <a:ext cx="2639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4. ALTERED THORACIC SPINE</a:t>
            </a:r>
            <a:endParaRPr sz="4000">
              <a:solidFill>
                <a:schemeClr val="dk1"/>
              </a:solidFill>
              <a:latin typeface="Oswald"/>
              <a:ea typeface="Oswald"/>
              <a:cs typeface="Oswald"/>
              <a:sym typeface="Oswald"/>
            </a:endParaRPr>
          </a:p>
        </p:txBody>
      </p:sp>
      <p:sp>
        <p:nvSpPr>
          <p:cNvPr id="145" name="Google Shape;145;p24"/>
          <p:cNvSpPr txBox="1"/>
          <p:nvPr/>
        </p:nvSpPr>
        <p:spPr>
          <a:xfrm>
            <a:off x="410800" y="3124275"/>
            <a:ext cx="24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RESTRICTING RIB CAGE EXPANSION</a:t>
            </a:r>
            <a:endParaRPr>
              <a:solidFill>
                <a:schemeClr val="lt2"/>
              </a:solidFill>
              <a:latin typeface="Oswald"/>
              <a:ea typeface="Oswald"/>
              <a:cs typeface="Oswald"/>
              <a:sym typeface="Oswald"/>
            </a:endParaRPr>
          </a:p>
        </p:txBody>
      </p:sp>
      <p:pic>
        <p:nvPicPr>
          <p:cNvPr id="146" name="Google Shape;146;p24"/>
          <p:cNvPicPr preferRelativeResize="0"/>
          <p:nvPr/>
        </p:nvPicPr>
        <p:blipFill>
          <a:blip r:embed="rId4">
            <a:alphaModFix/>
          </a:blip>
          <a:stretch>
            <a:fillRect/>
          </a:stretch>
        </p:blipFill>
        <p:spPr>
          <a:xfrm>
            <a:off x="3080625" y="1186175"/>
            <a:ext cx="5522650" cy="27711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5"/>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52" name="Google Shape;152;p25"/>
          <p:cNvSpPr txBox="1"/>
          <p:nvPr/>
        </p:nvSpPr>
        <p:spPr>
          <a:xfrm>
            <a:off x="488325" y="3030175"/>
            <a:ext cx="3257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5. RIGHT DIAPHRAGM IS BIGGER</a:t>
            </a:r>
            <a:endParaRPr sz="4000">
              <a:solidFill>
                <a:schemeClr val="dk1"/>
              </a:solidFill>
              <a:latin typeface="Oswald"/>
              <a:ea typeface="Oswald"/>
              <a:cs typeface="Oswald"/>
              <a:sym typeface="Oswald"/>
            </a:endParaRPr>
          </a:p>
        </p:txBody>
      </p:sp>
      <p:pic>
        <p:nvPicPr>
          <p:cNvPr id="153" name="Google Shape;153;p25"/>
          <p:cNvPicPr preferRelativeResize="0"/>
          <p:nvPr/>
        </p:nvPicPr>
        <p:blipFill>
          <a:blip r:embed="rId4">
            <a:alphaModFix/>
          </a:blip>
          <a:stretch>
            <a:fillRect/>
          </a:stretch>
        </p:blipFill>
        <p:spPr>
          <a:xfrm>
            <a:off x="4150250" y="733313"/>
            <a:ext cx="4442900" cy="3676875"/>
          </a:xfrm>
          <a:prstGeom prst="rect">
            <a:avLst/>
          </a:prstGeom>
          <a:noFill/>
          <a:ln>
            <a:noFill/>
          </a:ln>
        </p:spPr>
      </p:pic>
      <p:pic>
        <p:nvPicPr>
          <p:cNvPr id="154" name="Google Shape;154;p25"/>
          <p:cNvPicPr preferRelativeResize="0"/>
          <p:nvPr/>
        </p:nvPicPr>
        <p:blipFill>
          <a:blip r:embed="rId5">
            <a:alphaModFix/>
          </a:blip>
          <a:stretch>
            <a:fillRect/>
          </a:stretch>
        </p:blipFill>
        <p:spPr>
          <a:xfrm>
            <a:off x="576550" y="414412"/>
            <a:ext cx="2809600" cy="24583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580375" y="2253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MOST ARE RIGHT-SIDE DOMINANT</a:t>
            </a:r>
            <a:endParaRPr/>
          </a:p>
        </p:txBody>
      </p:sp>
      <p:pic>
        <p:nvPicPr>
          <p:cNvPr id="160" name="Google Shape;160;p26"/>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161" name="Google Shape;161;p26"/>
          <p:cNvSpPr txBox="1"/>
          <p:nvPr>
            <p:ph type="title"/>
          </p:nvPr>
        </p:nvSpPr>
        <p:spPr>
          <a:xfrm>
            <a:off x="3144625" y="1230550"/>
            <a:ext cx="5689800" cy="572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000"/>
              <a:buNone/>
            </a:pPr>
            <a:r>
              <a:rPr lang="en" sz="2400"/>
              <a:t>Overreact on strong dominant side</a:t>
            </a:r>
            <a:endParaRPr sz="2400"/>
          </a:p>
          <a:p>
            <a:pPr indent="0" lvl="0" marL="0" rtl="0" algn="r">
              <a:lnSpc>
                <a:spcPct val="100000"/>
              </a:lnSpc>
              <a:spcBef>
                <a:spcPts val="0"/>
              </a:spcBef>
              <a:spcAft>
                <a:spcPts val="0"/>
              </a:spcAft>
              <a:buSzPts val="3000"/>
              <a:buNone/>
            </a:pPr>
            <a:r>
              <a:t/>
            </a:r>
            <a:endParaRPr sz="2400"/>
          </a:p>
          <a:p>
            <a:pPr indent="0" lvl="0" marL="0" rtl="0" algn="r">
              <a:lnSpc>
                <a:spcPct val="100000"/>
              </a:lnSpc>
              <a:spcBef>
                <a:spcPts val="0"/>
              </a:spcBef>
              <a:spcAft>
                <a:spcPts val="0"/>
              </a:spcAft>
              <a:buSzPts val="3000"/>
              <a:buNone/>
            </a:pPr>
            <a:r>
              <a:rPr lang="en" sz="2400"/>
              <a:t>Underreact on weak non-dominant side</a:t>
            </a:r>
            <a:endParaRPr sz="2400"/>
          </a:p>
        </p:txBody>
      </p:sp>
      <p:pic>
        <p:nvPicPr>
          <p:cNvPr id="162" name="Google Shape;162;p26"/>
          <p:cNvPicPr preferRelativeResize="0"/>
          <p:nvPr/>
        </p:nvPicPr>
        <p:blipFill>
          <a:blip r:embed="rId4">
            <a:alphaModFix/>
          </a:blip>
          <a:stretch>
            <a:fillRect/>
          </a:stretch>
        </p:blipFill>
        <p:spPr>
          <a:xfrm>
            <a:off x="265500" y="1005950"/>
            <a:ext cx="3624602" cy="2419351"/>
          </a:xfrm>
          <a:prstGeom prst="rect">
            <a:avLst/>
          </a:prstGeom>
          <a:noFill/>
          <a:ln>
            <a:noFill/>
          </a:ln>
        </p:spPr>
      </p:pic>
      <p:pic>
        <p:nvPicPr>
          <p:cNvPr id="163" name="Google Shape;163;p26"/>
          <p:cNvPicPr preferRelativeResize="0"/>
          <p:nvPr/>
        </p:nvPicPr>
        <p:blipFill>
          <a:blip r:embed="rId5">
            <a:alphaModFix/>
          </a:blip>
          <a:stretch>
            <a:fillRect/>
          </a:stretch>
        </p:blipFill>
        <p:spPr>
          <a:xfrm>
            <a:off x="944793" y="3564301"/>
            <a:ext cx="2266010" cy="1510301"/>
          </a:xfrm>
          <a:prstGeom prst="rect">
            <a:avLst/>
          </a:prstGeom>
          <a:noFill/>
          <a:ln>
            <a:noFill/>
          </a:ln>
        </p:spPr>
      </p:pic>
      <p:pic>
        <p:nvPicPr>
          <p:cNvPr id="164" name="Google Shape;164;p26"/>
          <p:cNvPicPr preferRelativeResize="0"/>
          <p:nvPr/>
        </p:nvPicPr>
        <p:blipFill>
          <a:blip r:embed="rId6">
            <a:alphaModFix/>
          </a:blip>
          <a:stretch>
            <a:fillRect/>
          </a:stretch>
        </p:blipFill>
        <p:spPr>
          <a:xfrm>
            <a:off x="4261450" y="2919775"/>
            <a:ext cx="4490650" cy="1613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671250" y="2705975"/>
            <a:ext cx="7940700" cy="161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 AIC PATTERN (POSTURAL RESTORATION INSTITUTE)</a:t>
            </a:r>
            <a:endParaRPr/>
          </a:p>
        </p:txBody>
      </p:sp>
      <p:pic>
        <p:nvPicPr>
          <p:cNvPr id="170" name="Google Shape;170;p27"/>
          <p:cNvPicPr preferRelativeResize="0"/>
          <p:nvPr/>
        </p:nvPicPr>
        <p:blipFill>
          <a:blip r:embed="rId3">
            <a:alphaModFix/>
          </a:blip>
          <a:stretch>
            <a:fillRect/>
          </a:stretch>
        </p:blipFill>
        <p:spPr>
          <a:xfrm>
            <a:off x="2808217" y="195350"/>
            <a:ext cx="3309208" cy="2639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ctrTitle"/>
          </p:nvPr>
        </p:nvSpPr>
        <p:spPr>
          <a:xfrm>
            <a:off x="437700" y="930650"/>
            <a:ext cx="82686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 WHAT’S THE SOLUTION?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580375" y="1056513"/>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HAVING FRAMEWORK FOR INTENTIONAL MOVEMENT IS CRITICAL</a:t>
            </a:r>
            <a:endParaRPr/>
          </a:p>
        </p:txBody>
      </p:sp>
      <p:pic>
        <p:nvPicPr>
          <p:cNvPr id="181" name="Google Shape;181;p29"/>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182" name="Google Shape;182;p29"/>
          <p:cNvSpPr txBox="1"/>
          <p:nvPr>
            <p:ph type="title"/>
          </p:nvPr>
        </p:nvSpPr>
        <p:spPr>
          <a:xfrm>
            <a:off x="645900" y="3573113"/>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LEARN </a:t>
            </a:r>
            <a:r>
              <a:rPr lang="en"/>
              <a:t>HOW TO ORGANIZE MOVEMENT SO YOU CAN PROTECT YOUR BODY FOR THE REST OF YOUR LIFE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580375" y="1289713"/>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What is the FUNDAMENTAL Building Block of our Posture…and thus…our MOVEMENT?</a:t>
            </a:r>
            <a:endParaRPr/>
          </a:p>
        </p:txBody>
      </p:sp>
      <p:pic>
        <p:nvPicPr>
          <p:cNvPr id="188" name="Google Shape;188;p30"/>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189" name="Google Shape;189;p30"/>
          <p:cNvSpPr txBox="1"/>
          <p:nvPr>
            <p:ph type="title"/>
          </p:nvPr>
        </p:nvSpPr>
        <p:spPr>
          <a:xfrm>
            <a:off x="645900" y="3339850"/>
            <a:ext cx="7852200" cy="861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5200"/>
              <a:t>INTERNAL PASSIVE SUBSYSTEM</a:t>
            </a:r>
            <a:endParaRPr sz="5200"/>
          </a:p>
          <a:p>
            <a:pPr indent="0" lvl="0" marL="0" rtl="0" algn="ctr">
              <a:lnSpc>
                <a:spcPct val="100000"/>
              </a:lnSpc>
              <a:spcBef>
                <a:spcPts val="0"/>
              </a:spcBef>
              <a:spcAft>
                <a:spcPts val="0"/>
              </a:spcAft>
              <a:buSzPts val="4200"/>
              <a:buNone/>
            </a:pPr>
            <a:r>
              <a:rPr lang="en" sz="5200"/>
              <a:t>(INNER CORE | INNER UNIT)</a:t>
            </a:r>
            <a:endParaRPr sz="5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580375" y="1242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INNER UNIT: </a:t>
            </a:r>
            <a:endParaRPr/>
          </a:p>
        </p:txBody>
      </p:sp>
      <p:sp>
        <p:nvSpPr>
          <p:cNvPr id="195" name="Google Shape;195;p31"/>
          <p:cNvSpPr txBox="1"/>
          <p:nvPr>
            <p:ph idx="1" type="body"/>
          </p:nvPr>
        </p:nvSpPr>
        <p:spPr>
          <a:xfrm>
            <a:off x="343850" y="1878775"/>
            <a:ext cx="3999900" cy="45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SzPts val="1400"/>
              <a:buNone/>
            </a:pPr>
            <a:r>
              <a:rPr lang="en" sz="1200">
                <a:solidFill>
                  <a:srgbClr val="FFFFFF"/>
                </a:solidFill>
                <a:latin typeface="Oswald"/>
                <a:ea typeface="Oswald"/>
                <a:cs typeface="Oswald"/>
                <a:sym typeface="Oswald"/>
              </a:rPr>
              <a:t>Keeps us upright and maintains posture throughout the day</a:t>
            </a:r>
            <a:endParaRPr sz="1200">
              <a:solidFill>
                <a:srgbClr val="FFFFFF"/>
              </a:solidFill>
              <a:latin typeface="Oswald"/>
              <a:ea typeface="Oswald"/>
              <a:cs typeface="Oswald"/>
              <a:sym typeface="Oswald"/>
            </a:endParaRPr>
          </a:p>
          <a:p>
            <a:pPr indent="0" lvl="0" marL="0" rtl="0" algn="l">
              <a:lnSpc>
                <a:spcPct val="150000"/>
              </a:lnSpc>
              <a:spcBef>
                <a:spcPts val="600"/>
              </a:spcBef>
              <a:spcAft>
                <a:spcPts val="0"/>
              </a:spcAft>
              <a:buSzPts val="1400"/>
              <a:buNone/>
            </a:pPr>
            <a:r>
              <a:t/>
            </a:r>
            <a:endParaRPr sz="1200">
              <a:solidFill>
                <a:srgbClr val="FFFFFF"/>
              </a:solidFill>
              <a:latin typeface="Oswald"/>
              <a:ea typeface="Oswald"/>
              <a:cs typeface="Oswald"/>
              <a:sym typeface="Oswald"/>
            </a:endParaRPr>
          </a:p>
        </p:txBody>
      </p:sp>
      <p:pic>
        <p:nvPicPr>
          <p:cNvPr id="196" name="Google Shape;196;p31"/>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197" name="Google Shape;197;p31"/>
          <p:cNvSpPr txBox="1"/>
          <p:nvPr>
            <p:ph type="title"/>
          </p:nvPr>
        </p:nvSpPr>
        <p:spPr>
          <a:xfrm>
            <a:off x="1628125" y="2857625"/>
            <a:ext cx="5774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Respiratory, Continence, Spinal Systems</a:t>
            </a:r>
            <a:endParaRPr/>
          </a:p>
        </p:txBody>
      </p:sp>
      <p:sp>
        <p:nvSpPr>
          <p:cNvPr id="198" name="Google Shape;198;p31"/>
          <p:cNvSpPr txBox="1"/>
          <p:nvPr>
            <p:ph type="title"/>
          </p:nvPr>
        </p:nvSpPr>
        <p:spPr>
          <a:xfrm>
            <a:off x="1684950" y="3894500"/>
            <a:ext cx="57741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Can Be Trained…</a:t>
            </a:r>
            <a:endParaRPr/>
          </a:p>
        </p:txBody>
      </p:sp>
      <p:sp>
        <p:nvSpPr>
          <p:cNvPr id="199" name="Google Shape;199;p31"/>
          <p:cNvSpPr txBox="1"/>
          <p:nvPr>
            <p:ph type="title"/>
          </p:nvPr>
        </p:nvSpPr>
        <p:spPr>
          <a:xfrm>
            <a:off x="623400" y="135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INTERNAL PASSIVE SUBSYSTEM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34375" y="152400"/>
            <a:ext cx="4893375" cy="2424750"/>
          </a:xfrm>
          <a:prstGeom prst="rect">
            <a:avLst/>
          </a:prstGeom>
          <a:noFill/>
          <a:ln>
            <a:noFill/>
          </a:ln>
        </p:spPr>
      </p:pic>
      <p:pic>
        <p:nvPicPr>
          <p:cNvPr id="67" name="Google Shape;67;p14"/>
          <p:cNvPicPr preferRelativeResize="0"/>
          <p:nvPr/>
        </p:nvPicPr>
        <p:blipFill>
          <a:blip r:embed="rId4">
            <a:alphaModFix/>
          </a:blip>
          <a:stretch>
            <a:fillRect/>
          </a:stretch>
        </p:blipFill>
        <p:spPr>
          <a:xfrm>
            <a:off x="5278250" y="1497200"/>
            <a:ext cx="3628877" cy="2721650"/>
          </a:xfrm>
          <a:prstGeom prst="rect">
            <a:avLst/>
          </a:prstGeom>
          <a:noFill/>
          <a:ln>
            <a:noFill/>
          </a:ln>
        </p:spPr>
      </p:pic>
      <p:pic>
        <p:nvPicPr>
          <p:cNvPr id="68" name="Google Shape;68;p14"/>
          <p:cNvPicPr preferRelativeResize="0"/>
          <p:nvPr/>
        </p:nvPicPr>
        <p:blipFill>
          <a:blip r:embed="rId5">
            <a:alphaModFix/>
          </a:blip>
          <a:stretch>
            <a:fillRect/>
          </a:stretch>
        </p:blipFill>
        <p:spPr>
          <a:xfrm>
            <a:off x="134375" y="2577150"/>
            <a:ext cx="2208252" cy="2566350"/>
          </a:xfrm>
          <a:prstGeom prst="rect">
            <a:avLst/>
          </a:prstGeom>
          <a:noFill/>
          <a:ln>
            <a:noFill/>
          </a:ln>
        </p:spPr>
      </p:pic>
      <p:pic>
        <p:nvPicPr>
          <p:cNvPr id="69" name="Google Shape;69;p14"/>
          <p:cNvPicPr preferRelativeResize="0"/>
          <p:nvPr/>
        </p:nvPicPr>
        <p:blipFill>
          <a:blip r:embed="rId6">
            <a:alphaModFix/>
          </a:blip>
          <a:stretch>
            <a:fillRect/>
          </a:stretch>
        </p:blipFill>
        <p:spPr>
          <a:xfrm>
            <a:off x="2420667" y="2577150"/>
            <a:ext cx="2607083" cy="2483775"/>
          </a:xfrm>
          <a:prstGeom prst="rect">
            <a:avLst/>
          </a:prstGeom>
          <a:noFill/>
          <a:ln>
            <a:noFill/>
          </a:ln>
        </p:spPr>
      </p:pic>
      <p:sp>
        <p:nvSpPr>
          <p:cNvPr id="70" name="Google Shape;70;p14"/>
          <p:cNvSpPr txBox="1"/>
          <p:nvPr/>
        </p:nvSpPr>
        <p:spPr>
          <a:xfrm>
            <a:off x="5223426" y="696800"/>
            <a:ext cx="4017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GLOBAL MOVEMENT </a:t>
            </a:r>
            <a:endParaRPr>
              <a:latin typeface="Average"/>
              <a:ea typeface="Average"/>
              <a:cs typeface="Average"/>
              <a:sym typeface="Average"/>
            </a:endParaRPr>
          </a:p>
        </p:txBody>
      </p:sp>
      <p:sp>
        <p:nvSpPr>
          <p:cNvPr id="71" name="Google Shape;71;p14"/>
          <p:cNvSpPr txBox="1"/>
          <p:nvPr/>
        </p:nvSpPr>
        <p:spPr>
          <a:xfrm>
            <a:off x="6572575" y="2058500"/>
            <a:ext cx="25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verage"/>
              <a:ea typeface="Average"/>
              <a:cs typeface="Average"/>
              <a:sym typeface="Average"/>
            </a:endParaRPr>
          </a:p>
        </p:txBody>
      </p:sp>
      <p:sp>
        <p:nvSpPr>
          <p:cNvPr id="72" name="Google Shape;72;p14"/>
          <p:cNvSpPr txBox="1"/>
          <p:nvPr/>
        </p:nvSpPr>
        <p:spPr>
          <a:xfrm>
            <a:off x="5223425" y="2209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What do all these movements have in common? </a:t>
            </a:r>
            <a:endParaRPr>
              <a:solidFill>
                <a:schemeClr val="lt2"/>
              </a:solidFill>
              <a:latin typeface="Oswald"/>
              <a:ea typeface="Oswald"/>
              <a:cs typeface="Oswald"/>
              <a:sym typeface="Oswald"/>
            </a:endParaRPr>
          </a:p>
        </p:txBody>
      </p:sp>
      <p:sp>
        <p:nvSpPr>
          <p:cNvPr id="73" name="Google Shape;73;p14"/>
          <p:cNvSpPr txBox="1"/>
          <p:nvPr/>
        </p:nvSpPr>
        <p:spPr>
          <a:xfrm>
            <a:off x="5278251" y="4260525"/>
            <a:ext cx="4017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WEIGHT TRANSFER</a:t>
            </a:r>
            <a:endParaRPr>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2071200" y="1010700"/>
            <a:ext cx="5001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WHY SHOULD I EVEN CARE?</a:t>
            </a:r>
            <a:endParaRPr sz="3600"/>
          </a:p>
        </p:txBody>
      </p:sp>
      <p:sp>
        <p:nvSpPr>
          <p:cNvPr id="205" name="Google Shape;205;p32"/>
          <p:cNvSpPr txBox="1"/>
          <p:nvPr>
            <p:ph idx="1" type="body"/>
          </p:nvPr>
        </p:nvSpPr>
        <p:spPr>
          <a:xfrm>
            <a:off x="104525" y="1583400"/>
            <a:ext cx="4364400" cy="3712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lang="en" sz="1200">
                <a:solidFill>
                  <a:srgbClr val="FFFFFF"/>
                </a:solidFill>
                <a:latin typeface="Oswald"/>
                <a:ea typeface="Oswald"/>
                <a:cs typeface="Oswald"/>
                <a:sym typeface="Oswald"/>
              </a:rPr>
              <a:t>	</a:t>
            </a:r>
            <a:endParaRPr sz="1200">
              <a:solidFill>
                <a:srgbClr val="FFFFFF"/>
              </a:solidFill>
              <a:latin typeface="Oswald"/>
              <a:ea typeface="Oswald"/>
              <a:cs typeface="Oswald"/>
              <a:sym typeface="Oswald"/>
            </a:endParaRPr>
          </a:p>
          <a:p>
            <a:pPr indent="0" lvl="0" marL="457200" rtl="0" algn="l">
              <a:lnSpc>
                <a:spcPct val="150000"/>
              </a:lnSpc>
              <a:spcBef>
                <a:spcPts val="0"/>
              </a:spcBef>
              <a:spcAft>
                <a:spcPts val="0"/>
              </a:spcAft>
              <a:buNone/>
            </a:pPr>
            <a:r>
              <a:rPr lang="en" sz="1900">
                <a:solidFill>
                  <a:srgbClr val="FFFFFF"/>
                </a:solidFill>
                <a:latin typeface="Oswald"/>
                <a:ea typeface="Oswald"/>
                <a:cs typeface="Oswald"/>
                <a:sym typeface="Oswald"/>
              </a:rPr>
              <a:t>Forces of GRAVITY will either pull you FORWARD or BACKWARD </a:t>
            </a:r>
            <a:endParaRPr sz="1900">
              <a:solidFill>
                <a:srgbClr val="FFFFFF"/>
              </a:solidFill>
              <a:latin typeface="Oswald"/>
              <a:ea typeface="Oswald"/>
              <a:cs typeface="Oswald"/>
              <a:sym typeface="Oswald"/>
            </a:endParaRPr>
          </a:p>
          <a:p>
            <a:pPr indent="0" lvl="0" marL="457200" rtl="0" algn="l">
              <a:lnSpc>
                <a:spcPct val="150000"/>
              </a:lnSpc>
              <a:spcBef>
                <a:spcPts val="0"/>
              </a:spcBef>
              <a:spcAft>
                <a:spcPts val="0"/>
              </a:spcAft>
              <a:buNone/>
            </a:pPr>
            <a:r>
              <a:rPr lang="en" sz="1900">
                <a:solidFill>
                  <a:srgbClr val="FFFFFF"/>
                </a:solidFill>
                <a:latin typeface="Oswald"/>
                <a:ea typeface="Oswald"/>
                <a:cs typeface="Oswald"/>
                <a:sym typeface="Oswald"/>
              </a:rPr>
              <a:t>due to </a:t>
            </a:r>
            <a:endParaRPr sz="1900">
              <a:solidFill>
                <a:srgbClr val="FFFFFF"/>
              </a:solidFill>
              <a:latin typeface="Oswald"/>
              <a:ea typeface="Oswald"/>
              <a:cs typeface="Oswald"/>
              <a:sym typeface="Oswald"/>
            </a:endParaRPr>
          </a:p>
          <a:p>
            <a:pPr indent="0" lvl="0" marL="457200" rtl="0" algn="l">
              <a:lnSpc>
                <a:spcPct val="150000"/>
              </a:lnSpc>
              <a:spcBef>
                <a:spcPts val="0"/>
              </a:spcBef>
              <a:spcAft>
                <a:spcPts val="0"/>
              </a:spcAft>
              <a:buNone/>
            </a:pPr>
            <a:r>
              <a:rPr lang="en" sz="1900">
                <a:solidFill>
                  <a:srgbClr val="FFFFFF"/>
                </a:solidFill>
                <a:latin typeface="Oswald"/>
                <a:ea typeface="Oswald"/>
                <a:cs typeface="Oswald"/>
                <a:sym typeface="Oswald"/>
              </a:rPr>
              <a:t>muscular imbalances </a:t>
            </a:r>
            <a:endParaRPr sz="1900">
              <a:solidFill>
                <a:srgbClr val="FFFFFF"/>
              </a:solidFill>
              <a:latin typeface="Oswald"/>
              <a:ea typeface="Oswald"/>
              <a:cs typeface="Oswald"/>
              <a:sym typeface="Oswald"/>
            </a:endParaRPr>
          </a:p>
          <a:p>
            <a:pPr indent="0" lvl="0" marL="457200" rtl="0" algn="l">
              <a:lnSpc>
                <a:spcPct val="150000"/>
              </a:lnSpc>
              <a:spcBef>
                <a:spcPts val="0"/>
              </a:spcBef>
              <a:spcAft>
                <a:spcPts val="0"/>
              </a:spcAft>
              <a:buNone/>
            </a:pPr>
            <a:r>
              <a:rPr lang="en" sz="1900">
                <a:solidFill>
                  <a:srgbClr val="FFFFFF"/>
                </a:solidFill>
                <a:latin typeface="Oswald"/>
                <a:ea typeface="Oswald"/>
                <a:cs typeface="Oswald"/>
                <a:sym typeface="Oswald"/>
              </a:rPr>
              <a:t>and deficient movement patterns, </a:t>
            </a:r>
            <a:endParaRPr sz="1900">
              <a:solidFill>
                <a:srgbClr val="FFFFFF"/>
              </a:solidFill>
              <a:latin typeface="Oswald"/>
              <a:ea typeface="Oswald"/>
              <a:cs typeface="Oswald"/>
              <a:sym typeface="Oswald"/>
            </a:endParaRPr>
          </a:p>
          <a:p>
            <a:pPr indent="0" lvl="0" marL="457200" rtl="0" algn="l">
              <a:lnSpc>
                <a:spcPct val="150000"/>
              </a:lnSpc>
              <a:spcBef>
                <a:spcPts val="0"/>
              </a:spcBef>
              <a:spcAft>
                <a:spcPts val="0"/>
              </a:spcAft>
              <a:buNone/>
            </a:pPr>
            <a:r>
              <a:rPr lang="en" sz="1900">
                <a:solidFill>
                  <a:srgbClr val="FFFFFF"/>
                </a:solidFill>
                <a:latin typeface="Oswald"/>
                <a:ea typeface="Oswald"/>
                <a:cs typeface="Oswald"/>
                <a:sym typeface="Oswald"/>
              </a:rPr>
              <a:t>so over time, </a:t>
            </a:r>
            <a:endParaRPr sz="1900">
              <a:solidFill>
                <a:srgbClr val="FFFFFF"/>
              </a:solidFill>
              <a:latin typeface="Oswald"/>
              <a:ea typeface="Oswald"/>
              <a:cs typeface="Oswald"/>
              <a:sym typeface="Oswald"/>
            </a:endParaRPr>
          </a:p>
          <a:p>
            <a:pPr indent="0" lvl="0" marL="457200" rtl="0" algn="l">
              <a:lnSpc>
                <a:spcPct val="150000"/>
              </a:lnSpc>
              <a:spcBef>
                <a:spcPts val="0"/>
              </a:spcBef>
              <a:spcAft>
                <a:spcPts val="0"/>
              </a:spcAft>
              <a:buNone/>
            </a:pPr>
            <a:r>
              <a:rPr lang="en" sz="1900">
                <a:solidFill>
                  <a:srgbClr val="FFFFFF"/>
                </a:solidFill>
                <a:latin typeface="Oswald"/>
                <a:ea typeface="Oswald"/>
                <a:cs typeface="Oswald"/>
                <a:sym typeface="Oswald"/>
              </a:rPr>
              <a:t>YOU are MORE prone to injury. </a:t>
            </a:r>
            <a:endParaRPr sz="1900">
              <a:solidFill>
                <a:srgbClr val="FFFFFF"/>
              </a:solidFill>
              <a:latin typeface="Oswald"/>
              <a:ea typeface="Oswald"/>
              <a:cs typeface="Oswald"/>
              <a:sym typeface="Oswald"/>
            </a:endParaRPr>
          </a:p>
        </p:txBody>
      </p:sp>
      <p:pic>
        <p:nvPicPr>
          <p:cNvPr id="206" name="Google Shape;206;p32"/>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207" name="Google Shape;207;p32"/>
          <p:cNvSpPr txBox="1"/>
          <p:nvPr>
            <p:ph type="title"/>
          </p:nvPr>
        </p:nvSpPr>
        <p:spPr>
          <a:xfrm>
            <a:off x="4447500" y="2200450"/>
            <a:ext cx="4710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FIGHT BACK AGAINST </a:t>
            </a:r>
            <a:endParaRPr/>
          </a:p>
          <a:p>
            <a:pPr indent="0" lvl="0" marL="0" rtl="0" algn="l">
              <a:lnSpc>
                <a:spcPct val="100000"/>
              </a:lnSpc>
              <a:spcBef>
                <a:spcPts val="0"/>
              </a:spcBef>
              <a:spcAft>
                <a:spcPts val="0"/>
              </a:spcAft>
              <a:buSzPts val="3000"/>
              <a:buNone/>
            </a:pPr>
            <a:r>
              <a:rPr lang="en"/>
              <a:t>this </a:t>
            </a:r>
            <a:endParaRPr/>
          </a:p>
          <a:p>
            <a:pPr indent="0" lvl="0" marL="0" rtl="0" algn="l">
              <a:lnSpc>
                <a:spcPct val="100000"/>
              </a:lnSpc>
              <a:spcBef>
                <a:spcPts val="0"/>
              </a:spcBef>
              <a:spcAft>
                <a:spcPts val="0"/>
              </a:spcAft>
              <a:buSzPts val="3000"/>
              <a:buNone/>
            </a:pPr>
            <a:r>
              <a:rPr lang="en"/>
              <a:t>by learning to </a:t>
            </a:r>
            <a:endParaRPr/>
          </a:p>
          <a:p>
            <a:pPr indent="0" lvl="0" marL="0" rtl="0" algn="l">
              <a:lnSpc>
                <a:spcPct val="100000"/>
              </a:lnSpc>
              <a:spcBef>
                <a:spcPts val="0"/>
              </a:spcBef>
              <a:spcAft>
                <a:spcPts val="0"/>
              </a:spcAft>
              <a:buSzPts val="3000"/>
              <a:buNone/>
            </a:pPr>
            <a:r>
              <a:rPr lang="en"/>
              <a:t>ENGAGE YOUR </a:t>
            </a:r>
            <a:endParaRPr/>
          </a:p>
          <a:p>
            <a:pPr indent="0" lvl="0" marL="0" rtl="0" algn="l">
              <a:lnSpc>
                <a:spcPct val="100000"/>
              </a:lnSpc>
              <a:spcBef>
                <a:spcPts val="0"/>
              </a:spcBef>
              <a:spcAft>
                <a:spcPts val="0"/>
              </a:spcAft>
              <a:buSzPts val="3000"/>
              <a:buNone/>
            </a:pPr>
            <a:r>
              <a:rPr lang="en"/>
              <a:t>INTERNAL PASSIVE SUBSYSTEM</a:t>
            </a:r>
            <a:endParaRPr/>
          </a:p>
        </p:txBody>
      </p:sp>
      <p:sp>
        <p:nvSpPr>
          <p:cNvPr id="208" name="Google Shape;208;p32"/>
          <p:cNvSpPr txBox="1"/>
          <p:nvPr>
            <p:ph type="title"/>
          </p:nvPr>
        </p:nvSpPr>
        <p:spPr>
          <a:xfrm>
            <a:off x="623400" y="135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INTERNAL PASSIVE SUBSYSTEM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580375" y="135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INTERNAL PASSIVE SUBSYSTEM</a:t>
            </a:r>
            <a:endParaRPr/>
          </a:p>
        </p:txBody>
      </p:sp>
      <p:sp>
        <p:nvSpPr>
          <p:cNvPr id="214" name="Google Shape;214;p33"/>
          <p:cNvSpPr txBox="1"/>
          <p:nvPr>
            <p:ph idx="1" type="body"/>
          </p:nvPr>
        </p:nvSpPr>
        <p:spPr>
          <a:xfrm>
            <a:off x="815325" y="2506550"/>
            <a:ext cx="2774400" cy="2064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solidFill>
                  <a:srgbClr val="FFFFFF"/>
                </a:solidFill>
                <a:latin typeface="Oswald"/>
                <a:ea typeface="Oswald"/>
                <a:cs typeface="Oswald"/>
                <a:sym typeface="Oswald"/>
              </a:rPr>
              <a:t>What does that even mean? </a:t>
            </a:r>
            <a:endParaRPr sz="2000">
              <a:solidFill>
                <a:srgbClr val="FFFFFF"/>
              </a:solidFill>
              <a:latin typeface="Oswald"/>
              <a:ea typeface="Oswald"/>
              <a:cs typeface="Oswald"/>
              <a:sym typeface="Oswald"/>
            </a:endParaRPr>
          </a:p>
          <a:p>
            <a:pPr indent="0" lvl="0" marL="0" rtl="0" algn="l">
              <a:lnSpc>
                <a:spcPct val="150000"/>
              </a:lnSpc>
              <a:spcBef>
                <a:spcPts val="0"/>
              </a:spcBef>
              <a:spcAft>
                <a:spcPts val="0"/>
              </a:spcAft>
              <a:buNone/>
            </a:pPr>
            <a:r>
              <a:rPr lang="en" sz="2000">
                <a:solidFill>
                  <a:srgbClr val="FFFFFF"/>
                </a:solidFill>
                <a:latin typeface="Oswald"/>
                <a:ea typeface="Oswald"/>
                <a:cs typeface="Oswald"/>
                <a:sym typeface="Oswald"/>
              </a:rPr>
              <a:t>What do most people think?</a:t>
            </a:r>
            <a:endParaRPr sz="2000">
              <a:solidFill>
                <a:srgbClr val="FFFFFF"/>
              </a:solidFill>
              <a:latin typeface="Oswald"/>
              <a:ea typeface="Oswald"/>
              <a:cs typeface="Oswald"/>
              <a:sym typeface="Oswald"/>
            </a:endParaRPr>
          </a:p>
          <a:p>
            <a:pPr indent="0" lvl="0" marL="0" rtl="0" algn="ctr">
              <a:lnSpc>
                <a:spcPct val="150000"/>
              </a:lnSpc>
              <a:spcBef>
                <a:spcPts val="0"/>
              </a:spcBef>
              <a:spcAft>
                <a:spcPts val="0"/>
              </a:spcAft>
              <a:buNone/>
            </a:pPr>
            <a:r>
              <a:rPr lang="en" sz="2000">
                <a:solidFill>
                  <a:srgbClr val="FFFFFF"/>
                </a:solidFill>
                <a:latin typeface="Oswald"/>
                <a:ea typeface="Oswald"/>
                <a:cs typeface="Oswald"/>
                <a:sym typeface="Oswald"/>
              </a:rPr>
              <a:t>“Crunch” </a:t>
            </a:r>
            <a:endParaRPr sz="2000">
              <a:solidFill>
                <a:srgbClr val="FFFFFF"/>
              </a:solidFill>
              <a:latin typeface="Oswald"/>
              <a:ea typeface="Oswald"/>
              <a:cs typeface="Oswald"/>
              <a:sym typeface="Oswald"/>
            </a:endParaRPr>
          </a:p>
        </p:txBody>
      </p:sp>
      <p:pic>
        <p:nvPicPr>
          <p:cNvPr id="215" name="Google Shape;215;p33"/>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pic>
        <p:nvPicPr>
          <p:cNvPr id="216" name="Google Shape;216;p33"/>
          <p:cNvPicPr preferRelativeResize="0"/>
          <p:nvPr/>
        </p:nvPicPr>
        <p:blipFill>
          <a:blip r:embed="rId4">
            <a:alphaModFix/>
          </a:blip>
          <a:stretch>
            <a:fillRect/>
          </a:stretch>
        </p:blipFill>
        <p:spPr>
          <a:xfrm>
            <a:off x="4624750" y="1205162"/>
            <a:ext cx="4097777" cy="2733175"/>
          </a:xfrm>
          <a:prstGeom prst="rect">
            <a:avLst/>
          </a:prstGeom>
          <a:noFill/>
          <a:ln>
            <a:noFill/>
          </a:ln>
        </p:spPr>
      </p:pic>
      <p:sp>
        <p:nvSpPr>
          <p:cNvPr id="217" name="Google Shape;217;p33"/>
          <p:cNvSpPr txBox="1"/>
          <p:nvPr>
            <p:ph type="title"/>
          </p:nvPr>
        </p:nvSpPr>
        <p:spPr>
          <a:xfrm>
            <a:off x="518350" y="1483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“ENGAGE YOUR CORE”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580375" y="2253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Internal Passive Subsystem </a:t>
            </a:r>
            <a:endParaRPr/>
          </a:p>
        </p:txBody>
      </p:sp>
      <p:sp>
        <p:nvSpPr>
          <p:cNvPr id="223" name="Google Shape;223;p34"/>
          <p:cNvSpPr txBox="1"/>
          <p:nvPr>
            <p:ph idx="1" type="body"/>
          </p:nvPr>
        </p:nvSpPr>
        <p:spPr>
          <a:xfrm>
            <a:off x="372650" y="1264600"/>
            <a:ext cx="4395900" cy="3416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lang="en" sz="2100">
                <a:solidFill>
                  <a:srgbClr val="FFFFFF"/>
                </a:solidFill>
                <a:latin typeface="Oswald"/>
                <a:ea typeface="Oswald"/>
                <a:cs typeface="Oswald"/>
                <a:sym typeface="Oswald"/>
              </a:rPr>
              <a:t>Think of like a CANISTER/COLUMN/PILLAR </a:t>
            </a:r>
            <a:endParaRPr sz="2100">
              <a:solidFill>
                <a:srgbClr val="FFFFFF"/>
              </a:solidFill>
              <a:latin typeface="Oswald"/>
              <a:ea typeface="Oswald"/>
              <a:cs typeface="Oswald"/>
              <a:sym typeface="Oswald"/>
            </a:endParaRPr>
          </a:p>
          <a:p>
            <a:pPr indent="0" lvl="0" marL="0" rtl="0" algn="l">
              <a:lnSpc>
                <a:spcPct val="150000"/>
              </a:lnSpc>
              <a:spcBef>
                <a:spcPts val="0"/>
              </a:spcBef>
              <a:spcAft>
                <a:spcPts val="0"/>
              </a:spcAft>
              <a:buSzPts val="1400"/>
              <a:buNone/>
            </a:pPr>
            <a:r>
              <a:t/>
            </a:r>
            <a:endParaRPr sz="1200">
              <a:solidFill>
                <a:srgbClr val="FFFFFF"/>
              </a:solidFill>
              <a:latin typeface="Oswald"/>
              <a:ea typeface="Oswald"/>
              <a:cs typeface="Oswald"/>
              <a:sym typeface="Oswald"/>
            </a:endParaRPr>
          </a:p>
          <a:p>
            <a:pPr indent="-317500" lvl="0" marL="457200" rtl="0" algn="l">
              <a:lnSpc>
                <a:spcPct val="150000"/>
              </a:lnSpc>
              <a:spcBef>
                <a:spcPts val="0"/>
              </a:spcBef>
              <a:spcAft>
                <a:spcPts val="0"/>
              </a:spcAft>
              <a:buClr>
                <a:srgbClr val="FFFFFF"/>
              </a:buClr>
              <a:buSzPts val="1400"/>
              <a:buFont typeface="Oswald"/>
              <a:buChar char="●"/>
            </a:pPr>
            <a:r>
              <a:rPr lang="en">
                <a:solidFill>
                  <a:srgbClr val="FFFFFF"/>
                </a:solidFill>
                <a:latin typeface="Oswald"/>
                <a:ea typeface="Oswald"/>
                <a:cs typeface="Oswald"/>
                <a:sym typeface="Oswald"/>
              </a:rPr>
              <a:t>Holds ribs over your pelvis and keeps natural curvature of spine over your feet</a:t>
            </a:r>
            <a:endParaRPr>
              <a:solidFill>
                <a:srgbClr val="FFFFFF"/>
              </a:solidFill>
              <a:latin typeface="Oswald"/>
              <a:ea typeface="Oswald"/>
              <a:cs typeface="Oswald"/>
              <a:sym typeface="Oswald"/>
            </a:endParaRPr>
          </a:p>
          <a:p>
            <a:pPr indent="-317500" lvl="0" marL="457200" rtl="0" algn="l">
              <a:lnSpc>
                <a:spcPct val="150000"/>
              </a:lnSpc>
              <a:spcBef>
                <a:spcPts val="0"/>
              </a:spcBef>
              <a:spcAft>
                <a:spcPts val="0"/>
              </a:spcAft>
              <a:buClr>
                <a:srgbClr val="FFFFFF"/>
              </a:buClr>
              <a:buSzPts val="1400"/>
              <a:buFont typeface="Oswald"/>
              <a:buChar char="●"/>
            </a:pPr>
            <a:r>
              <a:rPr lang="en">
                <a:solidFill>
                  <a:srgbClr val="FFFFFF"/>
                </a:solidFill>
                <a:latin typeface="Oswald"/>
                <a:ea typeface="Oswald"/>
                <a:cs typeface="Oswald"/>
                <a:sym typeface="Oswald"/>
              </a:rPr>
              <a:t>Important to maintain that position</a:t>
            </a:r>
            <a:endParaRPr>
              <a:solidFill>
                <a:srgbClr val="FFFFFF"/>
              </a:solidFill>
              <a:latin typeface="Oswald"/>
              <a:ea typeface="Oswald"/>
              <a:cs typeface="Oswald"/>
              <a:sym typeface="Oswald"/>
            </a:endParaRPr>
          </a:p>
          <a:p>
            <a:pPr indent="0" lvl="0" marL="0" rtl="0" algn="l">
              <a:lnSpc>
                <a:spcPct val="150000"/>
              </a:lnSpc>
              <a:spcBef>
                <a:spcPts val="0"/>
              </a:spcBef>
              <a:spcAft>
                <a:spcPts val="0"/>
              </a:spcAft>
              <a:buNone/>
            </a:pPr>
            <a:r>
              <a:t/>
            </a:r>
            <a:endParaRPr sz="1200">
              <a:solidFill>
                <a:srgbClr val="FFFFFF"/>
              </a:solidFill>
              <a:latin typeface="Oswald"/>
              <a:ea typeface="Oswald"/>
              <a:cs typeface="Oswald"/>
              <a:sym typeface="Oswald"/>
            </a:endParaRPr>
          </a:p>
          <a:p>
            <a:pPr indent="0" lvl="0" marL="0" rtl="0" algn="l">
              <a:lnSpc>
                <a:spcPct val="150000"/>
              </a:lnSpc>
              <a:spcBef>
                <a:spcPts val="0"/>
              </a:spcBef>
              <a:spcAft>
                <a:spcPts val="0"/>
              </a:spcAft>
              <a:buNone/>
            </a:pPr>
            <a:r>
              <a:t/>
            </a:r>
            <a:endParaRPr>
              <a:solidFill>
                <a:srgbClr val="FFFFFF"/>
              </a:solidFill>
              <a:latin typeface="Oswald"/>
              <a:ea typeface="Oswald"/>
              <a:cs typeface="Oswald"/>
              <a:sym typeface="Oswald"/>
            </a:endParaRPr>
          </a:p>
          <a:p>
            <a:pPr indent="0" lvl="0" marL="0" rtl="0" algn="l">
              <a:lnSpc>
                <a:spcPct val="150000"/>
              </a:lnSpc>
              <a:spcBef>
                <a:spcPts val="0"/>
              </a:spcBef>
              <a:spcAft>
                <a:spcPts val="0"/>
              </a:spcAft>
              <a:buNone/>
            </a:pPr>
            <a:r>
              <a:rPr lang="en" sz="2100">
                <a:solidFill>
                  <a:srgbClr val="FFFFFF"/>
                </a:solidFill>
                <a:latin typeface="Oswald"/>
                <a:ea typeface="Oswald"/>
                <a:cs typeface="Oswald"/>
                <a:sym typeface="Oswald"/>
              </a:rPr>
              <a:t>DOESN’T JUST MEAN “ENGAGE YOUR ABS”</a:t>
            </a:r>
            <a:endParaRPr sz="2100">
              <a:solidFill>
                <a:srgbClr val="FFFFFF"/>
              </a:solidFill>
              <a:latin typeface="Oswald"/>
              <a:ea typeface="Oswald"/>
              <a:cs typeface="Oswald"/>
              <a:sym typeface="Oswald"/>
            </a:endParaRPr>
          </a:p>
        </p:txBody>
      </p:sp>
      <p:pic>
        <p:nvPicPr>
          <p:cNvPr id="224" name="Google Shape;224;p34"/>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pic>
        <p:nvPicPr>
          <p:cNvPr id="225" name="Google Shape;225;p34"/>
          <p:cNvPicPr preferRelativeResize="0"/>
          <p:nvPr/>
        </p:nvPicPr>
        <p:blipFill>
          <a:blip r:embed="rId4">
            <a:alphaModFix/>
          </a:blip>
          <a:stretch>
            <a:fillRect/>
          </a:stretch>
        </p:blipFill>
        <p:spPr>
          <a:xfrm>
            <a:off x="5411375" y="2727875"/>
            <a:ext cx="2971800" cy="2228850"/>
          </a:xfrm>
          <a:prstGeom prst="rect">
            <a:avLst/>
          </a:prstGeom>
          <a:noFill/>
          <a:ln>
            <a:noFill/>
          </a:ln>
        </p:spPr>
      </p:pic>
      <p:pic>
        <p:nvPicPr>
          <p:cNvPr id="226" name="Google Shape;226;p34"/>
          <p:cNvPicPr preferRelativeResize="0"/>
          <p:nvPr/>
        </p:nvPicPr>
        <p:blipFill>
          <a:blip r:embed="rId5">
            <a:alphaModFix/>
          </a:blip>
          <a:stretch>
            <a:fillRect/>
          </a:stretch>
        </p:blipFill>
        <p:spPr>
          <a:xfrm>
            <a:off x="6243625" y="225350"/>
            <a:ext cx="1307300" cy="238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580375" y="1358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INTERNAL PASSIVE SUBSYSTEM</a:t>
            </a:r>
            <a:endParaRPr/>
          </a:p>
        </p:txBody>
      </p:sp>
      <p:pic>
        <p:nvPicPr>
          <p:cNvPr id="232" name="Google Shape;232;p35"/>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pic>
        <p:nvPicPr>
          <p:cNvPr id="233" name="Google Shape;233;p35"/>
          <p:cNvPicPr preferRelativeResize="0"/>
          <p:nvPr/>
        </p:nvPicPr>
        <p:blipFill>
          <a:blip r:embed="rId4">
            <a:alphaModFix/>
          </a:blip>
          <a:stretch>
            <a:fillRect/>
          </a:stretch>
        </p:blipFill>
        <p:spPr>
          <a:xfrm>
            <a:off x="4624750" y="1205162"/>
            <a:ext cx="4097777" cy="2733175"/>
          </a:xfrm>
          <a:prstGeom prst="rect">
            <a:avLst/>
          </a:prstGeom>
          <a:noFill/>
          <a:ln>
            <a:noFill/>
          </a:ln>
        </p:spPr>
      </p:pic>
      <p:sp>
        <p:nvSpPr>
          <p:cNvPr id="234" name="Google Shape;234;p35"/>
          <p:cNvSpPr txBox="1"/>
          <p:nvPr>
            <p:ph type="title"/>
          </p:nvPr>
        </p:nvSpPr>
        <p:spPr>
          <a:xfrm>
            <a:off x="518350" y="12051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3D BREATHING</a:t>
            </a:r>
            <a:endParaRPr/>
          </a:p>
        </p:txBody>
      </p:sp>
      <p:sp>
        <p:nvSpPr>
          <p:cNvPr id="235" name="Google Shape;235;p35"/>
          <p:cNvSpPr txBox="1"/>
          <p:nvPr>
            <p:ph idx="1" type="body"/>
          </p:nvPr>
        </p:nvSpPr>
        <p:spPr>
          <a:xfrm>
            <a:off x="265500" y="1285850"/>
            <a:ext cx="4395900" cy="304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t/>
            </a:r>
            <a:endParaRPr sz="2100">
              <a:solidFill>
                <a:srgbClr val="FFFFFF"/>
              </a:solidFill>
              <a:latin typeface="Oswald"/>
              <a:ea typeface="Oswald"/>
              <a:cs typeface="Oswald"/>
              <a:sym typeface="Oswald"/>
            </a:endParaRPr>
          </a:p>
          <a:p>
            <a:pPr indent="0" lvl="0" marL="0" rtl="0" algn="l">
              <a:lnSpc>
                <a:spcPct val="150000"/>
              </a:lnSpc>
              <a:spcBef>
                <a:spcPts val="0"/>
              </a:spcBef>
              <a:spcAft>
                <a:spcPts val="0"/>
              </a:spcAft>
              <a:buSzPts val="1400"/>
              <a:buNone/>
            </a:pPr>
            <a:r>
              <a:t/>
            </a:r>
            <a:endParaRPr sz="1200">
              <a:solidFill>
                <a:srgbClr val="FFFFFF"/>
              </a:solidFill>
              <a:latin typeface="Oswald"/>
              <a:ea typeface="Oswald"/>
              <a:cs typeface="Oswald"/>
              <a:sym typeface="Oswald"/>
            </a:endParaRPr>
          </a:p>
          <a:p>
            <a:pPr indent="-317500" lvl="0" marL="457200" rtl="0" algn="l">
              <a:lnSpc>
                <a:spcPct val="150000"/>
              </a:lnSpc>
              <a:spcBef>
                <a:spcPts val="0"/>
              </a:spcBef>
              <a:spcAft>
                <a:spcPts val="0"/>
              </a:spcAft>
              <a:buClr>
                <a:srgbClr val="FFFFFF"/>
              </a:buClr>
              <a:buSzPts val="1400"/>
              <a:buFont typeface="Oswald"/>
              <a:buChar char="●"/>
            </a:pPr>
            <a:r>
              <a:rPr lang="en">
                <a:solidFill>
                  <a:srgbClr val="FFFFFF"/>
                </a:solidFill>
                <a:latin typeface="Oswald"/>
                <a:ea typeface="Oswald"/>
                <a:cs typeface="Oswald"/>
                <a:sym typeface="Oswald"/>
              </a:rPr>
              <a:t>Contracting abdominals while engaging the diaphragm and pelvic floor while creating a “bowstring” mechanism with the multifidi tension to balance the anterior tension of the abdominals</a:t>
            </a:r>
            <a:endParaRPr>
              <a:solidFill>
                <a:srgbClr val="FFFFFF"/>
              </a:solidFill>
              <a:latin typeface="Oswald"/>
              <a:ea typeface="Oswald"/>
              <a:cs typeface="Oswald"/>
              <a:sym typeface="Oswald"/>
            </a:endParaRPr>
          </a:p>
          <a:p>
            <a:pPr indent="-317500" lvl="0" marL="457200" rtl="0" algn="l">
              <a:lnSpc>
                <a:spcPct val="150000"/>
              </a:lnSpc>
              <a:spcBef>
                <a:spcPts val="0"/>
              </a:spcBef>
              <a:spcAft>
                <a:spcPts val="0"/>
              </a:spcAft>
              <a:buClr>
                <a:srgbClr val="FFFFFF"/>
              </a:buClr>
              <a:buSzPts val="1400"/>
              <a:buFont typeface="Oswald"/>
              <a:buChar char="●"/>
            </a:pPr>
            <a:r>
              <a:rPr lang="en">
                <a:solidFill>
                  <a:srgbClr val="FFFFFF"/>
                </a:solidFill>
                <a:latin typeface="Oswald"/>
                <a:ea typeface="Oswald"/>
                <a:cs typeface="Oswald"/>
                <a:sym typeface="Oswald"/>
              </a:rPr>
              <a:t>Maintains INTRA-ABDOMINAL and INTRA-THORACIC pressure</a:t>
            </a:r>
            <a:endParaRPr>
              <a:solidFill>
                <a:srgbClr val="FFFFFF"/>
              </a:solidFill>
              <a:latin typeface="Oswald"/>
              <a:ea typeface="Oswald"/>
              <a:cs typeface="Oswald"/>
              <a:sym typeface="Oswald"/>
            </a:endParaRPr>
          </a:p>
          <a:p>
            <a:pPr indent="0" lvl="0" marL="0" rtl="0" algn="l">
              <a:lnSpc>
                <a:spcPct val="150000"/>
              </a:lnSpc>
              <a:spcBef>
                <a:spcPts val="0"/>
              </a:spcBef>
              <a:spcAft>
                <a:spcPts val="0"/>
              </a:spcAft>
              <a:buNone/>
            </a:pPr>
            <a:r>
              <a:t/>
            </a:r>
            <a:endParaRPr sz="2100">
              <a:solidFill>
                <a:srgbClr val="FFFFFF"/>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ctrTitle"/>
          </p:nvPr>
        </p:nvSpPr>
        <p:spPr>
          <a:xfrm>
            <a:off x="437700" y="930650"/>
            <a:ext cx="82686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NOW WHAT</a:t>
            </a:r>
            <a:r>
              <a:rPr lang="en"/>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7"/>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246" name="Google Shape;246;p37"/>
          <p:cNvSpPr/>
          <p:nvPr/>
        </p:nvSpPr>
        <p:spPr>
          <a:xfrm>
            <a:off x="2800675" y="229400"/>
            <a:ext cx="3518100" cy="763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gn="ctr">
              <a:spcBef>
                <a:spcPts val="0"/>
              </a:spcBef>
              <a:spcAft>
                <a:spcPts val="0"/>
              </a:spcAft>
              <a:buClr>
                <a:schemeClr val="dk1"/>
              </a:buClr>
              <a:buSzPts val="2400"/>
              <a:buFont typeface="Oswald"/>
              <a:buAutoNum type="arabicPeriod"/>
            </a:pPr>
            <a:r>
              <a:rPr lang="en" sz="2400">
                <a:solidFill>
                  <a:schemeClr val="dk1"/>
                </a:solidFill>
                <a:latin typeface="Oswald"/>
                <a:ea typeface="Oswald"/>
                <a:cs typeface="Oswald"/>
                <a:sym typeface="Oswald"/>
              </a:rPr>
              <a:t>CONTROL YOUR INNER CORE - BRACING</a:t>
            </a:r>
            <a:endParaRPr sz="2400">
              <a:solidFill>
                <a:schemeClr val="dk1"/>
              </a:solidFill>
              <a:latin typeface="Oswald"/>
              <a:ea typeface="Oswald"/>
              <a:cs typeface="Oswald"/>
              <a:sym typeface="Oswald"/>
            </a:endParaRPr>
          </a:p>
        </p:txBody>
      </p:sp>
      <p:sp>
        <p:nvSpPr>
          <p:cNvPr id="247" name="Google Shape;247;p37"/>
          <p:cNvSpPr/>
          <p:nvPr/>
        </p:nvSpPr>
        <p:spPr>
          <a:xfrm>
            <a:off x="2528100" y="1386175"/>
            <a:ext cx="4087800" cy="763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2. </a:t>
            </a:r>
            <a:r>
              <a:rPr lang="en" sz="2400">
                <a:solidFill>
                  <a:schemeClr val="dk1"/>
                </a:solidFill>
                <a:latin typeface="Oswald"/>
                <a:ea typeface="Oswald"/>
                <a:cs typeface="Oswald"/>
                <a:sym typeface="Oswald"/>
              </a:rPr>
              <a:t>STABILIZE ADJOINING SEGMENTS</a:t>
            </a:r>
            <a:endParaRPr sz="2400">
              <a:solidFill>
                <a:schemeClr val="dk1"/>
              </a:solidFill>
              <a:latin typeface="Oswald"/>
              <a:ea typeface="Oswald"/>
              <a:cs typeface="Oswald"/>
              <a:sym typeface="Oswald"/>
            </a:endParaRPr>
          </a:p>
        </p:txBody>
      </p:sp>
      <p:sp>
        <p:nvSpPr>
          <p:cNvPr id="248" name="Google Shape;248;p37"/>
          <p:cNvSpPr/>
          <p:nvPr/>
        </p:nvSpPr>
        <p:spPr>
          <a:xfrm>
            <a:off x="2116800" y="2571750"/>
            <a:ext cx="4615800" cy="12192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3. </a:t>
            </a:r>
            <a:r>
              <a:rPr lang="en" sz="2400">
                <a:solidFill>
                  <a:schemeClr val="dk1"/>
                </a:solidFill>
                <a:latin typeface="Oswald"/>
                <a:ea typeface="Oswald"/>
                <a:cs typeface="Oswald"/>
                <a:sym typeface="Oswald"/>
              </a:rPr>
              <a:t>MOVE APPENDAGES IN CROSS-BODY CONTRALATERAL RECIPROCATION</a:t>
            </a:r>
            <a:endParaRPr sz="2400">
              <a:solidFill>
                <a:schemeClr val="dk1"/>
              </a:solidFill>
              <a:latin typeface="Oswald"/>
              <a:ea typeface="Oswald"/>
              <a:cs typeface="Oswald"/>
              <a:sym typeface="Oswald"/>
            </a:endParaRPr>
          </a:p>
        </p:txBody>
      </p:sp>
      <p:sp>
        <p:nvSpPr>
          <p:cNvPr id="249" name="Google Shape;249;p37"/>
          <p:cNvSpPr/>
          <p:nvPr/>
        </p:nvSpPr>
        <p:spPr>
          <a:xfrm>
            <a:off x="1197300" y="4144000"/>
            <a:ext cx="6749400" cy="763800"/>
          </a:xfrm>
          <a:prstGeom prst="rect">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4. </a:t>
            </a:r>
            <a:r>
              <a:rPr lang="en" sz="2400">
                <a:solidFill>
                  <a:schemeClr val="dk1"/>
                </a:solidFill>
                <a:latin typeface="Oswald"/>
                <a:ea typeface="Oswald"/>
                <a:cs typeface="Oswald"/>
                <a:sym typeface="Oswald"/>
              </a:rPr>
              <a:t>APPLY TO EVERY MOVEMENT FOR REST OF YOUR LIFE</a:t>
            </a:r>
            <a:endParaRPr sz="2400">
              <a:solidFill>
                <a:schemeClr val="dk1"/>
              </a:solidFill>
              <a:latin typeface="Oswald"/>
              <a:ea typeface="Oswald"/>
              <a:cs typeface="Oswald"/>
              <a:sym typeface="Oswald"/>
            </a:endParaRPr>
          </a:p>
        </p:txBody>
      </p:sp>
      <p:sp>
        <p:nvSpPr>
          <p:cNvPr id="250" name="Google Shape;250;p37"/>
          <p:cNvSpPr/>
          <p:nvPr/>
        </p:nvSpPr>
        <p:spPr>
          <a:xfrm flipH="1">
            <a:off x="4267200" y="993200"/>
            <a:ext cx="315000" cy="373500"/>
          </a:xfrm>
          <a:prstGeom prst="downArrow">
            <a:avLst>
              <a:gd fmla="val 10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flipH="1">
            <a:off x="4267200" y="2149975"/>
            <a:ext cx="315000" cy="373500"/>
          </a:xfrm>
          <a:prstGeom prst="downArrow">
            <a:avLst>
              <a:gd fmla="val 10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flipH="1">
            <a:off x="4267200" y="3790950"/>
            <a:ext cx="315000" cy="373500"/>
          </a:xfrm>
          <a:prstGeom prst="downArrow">
            <a:avLst>
              <a:gd fmla="val 10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38"/>
          <p:cNvSpPr txBox="1"/>
          <p:nvPr>
            <p:ph type="title"/>
          </p:nvPr>
        </p:nvSpPr>
        <p:spPr>
          <a:xfrm>
            <a:off x="265500" y="2571750"/>
            <a:ext cx="4045200" cy="854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So BRACING, In The End, Does What For ME? </a:t>
            </a:r>
            <a:endParaRPr/>
          </a:p>
        </p:txBody>
      </p:sp>
      <p:sp>
        <p:nvSpPr>
          <p:cNvPr id="258" name="Google Shape;258;p38"/>
          <p:cNvSpPr txBox="1"/>
          <p:nvPr>
            <p:ph idx="2" type="body"/>
          </p:nvPr>
        </p:nvSpPr>
        <p:spPr>
          <a:xfrm>
            <a:off x="4705075" y="225350"/>
            <a:ext cx="1920900" cy="53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0"/>
              </a:spcAft>
              <a:buSzPts val="1800"/>
              <a:buNone/>
            </a:pPr>
            <a:r>
              <a:rPr lang="en">
                <a:latin typeface="Oswald"/>
                <a:ea typeface="Oswald"/>
                <a:cs typeface="Oswald"/>
                <a:sym typeface="Oswald"/>
              </a:rPr>
              <a:t>“Stabilizes Spine”</a:t>
            </a:r>
            <a:endParaRPr>
              <a:latin typeface="Oswald"/>
              <a:ea typeface="Oswald"/>
              <a:cs typeface="Oswald"/>
              <a:sym typeface="Oswald"/>
            </a:endParaRPr>
          </a:p>
        </p:txBody>
      </p:sp>
      <p:sp>
        <p:nvSpPr>
          <p:cNvPr id="259" name="Google Shape;259;p3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0" name="Google Shape;260;p38"/>
          <p:cNvPicPr preferRelativeResize="0"/>
          <p:nvPr/>
        </p:nvPicPr>
        <p:blipFill rotWithShape="1">
          <a:blip r:embed="rId3">
            <a:alphaModFix/>
          </a:blip>
          <a:srcRect b="0" l="0" r="0" t="0"/>
          <a:stretch/>
        </p:blipFill>
        <p:spPr>
          <a:xfrm>
            <a:off x="265500" y="225344"/>
            <a:ext cx="314878" cy="393600"/>
          </a:xfrm>
          <a:prstGeom prst="rect">
            <a:avLst/>
          </a:prstGeom>
          <a:noFill/>
          <a:ln>
            <a:noFill/>
          </a:ln>
        </p:spPr>
      </p:pic>
      <p:sp>
        <p:nvSpPr>
          <p:cNvPr id="261" name="Google Shape;261;p38"/>
          <p:cNvSpPr txBox="1"/>
          <p:nvPr>
            <p:ph idx="1" type="subTitle"/>
          </p:nvPr>
        </p:nvSpPr>
        <p:spPr>
          <a:xfrm>
            <a:off x="5221675" y="845600"/>
            <a:ext cx="3980100" cy="53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0"/>
              </a:spcAft>
              <a:buSzPts val="1800"/>
              <a:buNone/>
            </a:pPr>
            <a:r>
              <a:rPr lang="en">
                <a:latin typeface="Oswald"/>
                <a:ea typeface="Oswald"/>
                <a:cs typeface="Oswald"/>
                <a:sym typeface="Oswald"/>
              </a:rPr>
              <a:t>“Avoids Creation Of Accessory Movement”</a:t>
            </a:r>
            <a:endParaRPr>
              <a:latin typeface="Oswald"/>
              <a:ea typeface="Oswald"/>
              <a:cs typeface="Oswald"/>
              <a:sym typeface="Oswald"/>
            </a:endParaRPr>
          </a:p>
        </p:txBody>
      </p:sp>
      <p:sp>
        <p:nvSpPr>
          <p:cNvPr id="262" name="Google Shape;262;p38"/>
          <p:cNvSpPr txBox="1"/>
          <p:nvPr>
            <p:ph idx="2" type="body"/>
          </p:nvPr>
        </p:nvSpPr>
        <p:spPr>
          <a:xfrm>
            <a:off x="4572000" y="1465850"/>
            <a:ext cx="3980100" cy="53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latin typeface="Oswald"/>
                <a:ea typeface="Oswald"/>
                <a:cs typeface="Oswald"/>
                <a:sym typeface="Oswald"/>
              </a:rPr>
              <a:t>“Avoids Reinforcement or Creation of Postural Imbalances/Biases” </a:t>
            </a:r>
            <a:endParaRPr>
              <a:latin typeface="Oswald"/>
              <a:ea typeface="Oswald"/>
              <a:cs typeface="Oswald"/>
              <a:sym typeface="Oswald"/>
            </a:endParaRPr>
          </a:p>
        </p:txBody>
      </p:sp>
      <p:sp>
        <p:nvSpPr>
          <p:cNvPr id="263" name="Google Shape;263;p38"/>
          <p:cNvSpPr txBox="1"/>
          <p:nvPr>
            <p:ph idx="2" type="body"/>
          </p:nvPr>
        </p:nvSpPr>
        <p:spPr>
          <a:xfrm>
            <a:off x="5699725" y="2359800"/>
            <a:ext cx="3980100" cy="53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0"/>
              </a:spcAft>
              <a:buSzPts val="1800"/>
              <a:buNone/>
            </a:pPr>
            <a:r>
              <a:rPr lang="en">
                <a:latin typeface="Oswald"/>
                <a:ea typeface="Oswald"/>
                <a:cs typeface="Oswald"/>
                <a:sym typeface="Oswald"/>
              </a:rPr>
              <a:t>“Helps Move More Efficiently” </a:t>
            </a:r>
            <a:endParaRPr>
              <a:latin typeface="Oswald"/>
              <a:ea typeface="Oswald"/>
              <a:cs typeface="Oswald"/>
              <a:sym typeface="Oswald"/>
            </a:endParaRPr>
          </a:p>
        </p:txBody>
      </p:sp>
      <p:sp>
        <p:nvSpPr>
          <p:cNvPr id="264" name="Google Shape;264;p38"/>
          <p:cNvSpPr txBox="1"/>
          <p:nvPr>
            <p:ph idx="2" type="body"/>
          </p:nvPr>
        </p:nvSpPr>
        <p:spPr>
          <a:xfrm>
            <a:off x="4507750" y="3047700"/>
            <a:ext cx="3980100" cy="53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0"/>
              </a:spcAft>
              <a:buSzPts val="1800"/>
              <a:buNone/>
            </a:pPr>
            <a:r>
              <a:rPr lang="en">
                <a:latin typeface="Oswald"/>
                <a:ea typeface="Oswald"/>
                <a:cs typeface="Oswald"/>
                <a:sym typeface="Oswald"/>
              </a:rPr>
              <a:t>“Avoids Overloading One Segment or Side Over the Other” </a:t>
            </a:r>
            <a:endParaRPr>
              <a:latin typeface="Oswald"/>
              <a:ea typeface="Oswald"/>
              <a:cs typeface="Oswald"/>
              <a:sym typeface="Oswald"/>
            </a:endParaRPr>
          </a:p>
        </p:txBody>
      </p:sp>
      <p:sp>
        <p:nvSpPr>
          <p:cNvPr id="265" name="Google Shape;265;p38"/>
          <p:cNvSpPr txBox="1"/>
          <p:nvPr>
            <p:ph idx="2" type="body"/>
          </p:nvPr>
        </p:nvSpPr>
        <p:spPr>
          <a:xfrm>
            <a:off x="5283375" y="3973425"/>
            <a:ext cx="3980100" cy="53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0"/>
              </a:spcAft>
              <a:buSzPts val="1800"/>
              <a:buNone/>
            </a:pPr>
            <a:r>
              <a:rPr lang="en">
                <a:latin typeface="Oswald"/>
                <a:ea typeface="Oswald"/>
                <a:cs typeface="Oswald"/>
                <a:sym typeface="Oswald"/>
              </a:rPr>
              <a:t>“Protects Natural Carrying Angle of Joints” </a:t>
            </a:r>
            <a:endParaRPr>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1000"/>
                                        <p:tgtEl>
                                          <p:spTgt spid="2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nvSpPr>
        <p:spPr>
          <a:xfrm>
            <a:off x="3097350" y="4213600"/>
            <a:ext cx="3000000" cy="8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swald"/>
                <a:ea typeface="Oswald"/>
                <a:cs typeface="Oswald"/>
                <a:sym typeface="Oswald"/>
              </a:rPr>
              <a:t>fluidhealthandfitness.com</a:t>
            </a:r>
            <a:endParaRPr sz="1800">
              <a:solidFill>
                <a:srgbClr val="FFFFFF"/>
              </a:solidFill>
              <a:latin typeface="Oswald"/>
              <a:ea typeface="Oswald"/>
              <a:cs typeface="Oswald"/>
              <a:sym typeface="Oswald"/>
            </a:endParaRPr>
          </a:p>
        </p:txBody>
      </p:sp>
      <p:sp>
        <p:nvSpPr>
          <p:cNvPr id="271" name="Google Shape;271;p39"/>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 Body is Designed to Move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Questions?</a:t>
            </a:r>
            <a:endParaRPr/>
          </a:p>
        </p:txBody>
      </p:sp>
      <p:sp>
        <p:nvSpPr>
          <p:cNvPr id="272" name="Google Shape;272;p3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39"/>
          <p:cNvPicPr preferRelativeResize="0"/>
          <p:nvPr/>
        </p:nvPicPr>
        <p:blipFill>
          <a:blip r:embed="rId3">
            <a:alphaModFix/>
          </a:blip>
          <a:stretch>
            <a:fillRect/>
          </a:stretch>
        </p:blipFill>
        <p:spPr>
          <a:xfrm>
            <a:off x="3202000" y="4447294"/>
            <a:ext cx="314878" cy="39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10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10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10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5"/>
          <p:cNvPicPr preferRelativeResize="0"/>
          <p:nvPr/>
        </p:nvPicPr>
        <p:blipFill>
          <a:blip r:embed="rId3">
            <a:alphaModFix/>
          </a:blip>
          <a:stretch>
            <a:fillRect/>
          </a:stretch>
        </p:blipFill>
        <p:spPr>
          <a:xfrm>
            <a:off x="8666100" y="4608869"/>
            <a:ext cx="314878" cy="393600"/>
          </a:xfrm>
          <a:prstGeom prst="rect">
            <a:avLst/>
          </a:prstGeom>
          <a:noFill/>
          <a:ln>
            <a:noFill/>
          </a:ln>
        </p:spPr>
      </p:pic>
      <p:pic>
        <p:nvPicPr>
          <p:cNvPr id="79" name="Google Shape;79;p15"/>
          <p:cNvPicPr preferRelativeResize="0"/>
          <p:nvPr/>
        </p:nvPicPr>
        <p:blipFill>
          <a:blip r:embed="rId4">
            <a:alphaModFix/>
          </a:blip>
          <a:stretch>
            <a:fillRect/>
          </a:stretch>
        </p:blipFill>
        <p:spPr>
          <a:xfrm>
            <a:off x="4511650" y="153075"/>
            <a:ext cx="3978600" cy="4837341"/>
          </a:xfrm>
          <a:prstGeom prst="rect">
            <a:avLst/>
          </a:prstGeom>
          <a:noFill/>
          <a:ln>
            <a:noFill/>
          </a:ln>
        </p:spPr>
      </p:pic>
      <p:sp>
        <p:nvSpPr>
          <p:cNvPr id="80" name="Google Shape;80;p15"/>
          <p:cNvSpPr txBox="1"/>
          <p:nvPr/>
        </p:nvSpPr>
        <p:spPr>
          <a:xfrm>
            <a:off x="5850550" y="4190025"/>
            <a:ext cx="2639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Oswald"/>
                <a:ea typeface="Oswald"/>
                <a:cs typeface="Oswald"/>
                <a:sym typeface="Oswald"/>
              </a:rPr>
              <a:t>PELVIC TILT</a:t>
            </a:r>
            <a:endParaRPr sz="4000">
              <a:solidFill>
                <a:schemeClr val="lt1"/>
              </a:solidFill>
              <a:latin typeface="Oswald"/>
              <a:ea typeface="Oswald"/>
              <a:cs typeface="Oswald"/>
              <a:sym typeface="Oswald"/>
            </a:endParaRPr>
          </a:p>
        </p:txBody>
      </p:sp>
      <p:pic>
        <p:nvPicPr>
          <p:cNvPr id="81" name="Google Shape;81;p15"/>
          <p:cNvPicPr preferRelativeResize="0"/>
          <p:nvPr/>
        </p:nvPicPr>
        <p:blipFill>
          <a:blip r:embed="rId5">
            <a:alphaModFix/>
          </a:blip>
          <a:stretch>
            <a:fillRect/>
          </a:stretch>
        </p:blipFill>
        <p:spPr>
          <a:xfrm>
            <a:off x="414975" y="2903600"/>
            <a:ext cx="3628400" cy="2041550"/>
          </a:xfrm>
          <a:prstGeom prst="rect">
            <a:avLst/>
          </a:prstGeom>
          <a:noFill/>
          <a:ln>
            <a:noFill/>
          </a:ln>
        </p:spPr>
      </p:pic>
      <p:pic>
        <p:nvPicPr>
          <p:cNvPr id="82" name="Google Shape;82;p15" title="Position of the pelvis.  Lombosacral jonction">
            <a:hlinkClick r:id="rId6"/>
          </p:cNvPr>
          <p:cNvPicPr preferRelativeResize="0"/>
          <p:nvPr/>
        </p:nvPicPr>
        <p:blipFill>
          <a:blip r:embed="rId7">
            <a:alphaModFix/>
          </a:blip>
          <a:stretch>
            <a:fillRect/>
          </a:stretch>
        </p:blipFill>
        <p:spPr>
          <a:xfrm>
            <a:off x="414975" y="94875"/>
            <a:ext cx="3628400" cy="27212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88" name="Google Shape;88;p16"/>
          <p:cNvSpPr txBox="1"/>
          <p:nvPr/>
        </p:nvSpPr>
        <p:spPr>
          <a:xfrm>
            <a:off x="295575" y="92235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DIAPHRAGMATIC BREATHING</a:t>
            </a:r>
            <a:endParaRPr sz="4000">
              <a:solidFill>
                <a:schemeClr val="dk1"/>
              </a:solidFill>
              <a:latin typeface="Oswald"/>
              <a:ea typeface="Oswald"/>
              <a:cs typeface="Oswald"/>
              <a:sym typeface="Oswald"/>
            </a:endParaRPr>
          </a:p>
        </p:txBody>
      </p:sp>
      <p:pic>
        <p:nvPicPr>
          <p:cNvPr id="89" name="Google Shape;89;p16"/>
          <p:cNvPicPr preferRelativeResize="0"/>
          <p:nvPr/>
        </p:nvPicPr>
        <p:blipFill>
          <a:blip r:embed="rId4">
            <a:alphaModFix/>
          </a:blip>
          <a:stretch>
            <a:fillRect/>
          </a:stretch>
        </p:blipFill>
        <p:spPr>
          <a:xfrm>
            <a:off x="3741300" y="922350"/>
            <a:ext cx="4768725" cy="329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5" name="Google Shape;95;p17"/>
          <p:cNvPicPr preferRelativeResize="0"/>
          <p:nvPr/>
        </p:nvPicPr>
        <p:blipFill>
          <a:blip r:embed="rId3">
            <a:alphaModFix/>
          </a:blip>
          <a:stretch>
            <a:fillRect/>
          </a:stretch>
        </p:blipFill>
        <p:spPr>
          <a:xfrm>
            <a:off x="461725" y="1007550"/>
            <a:ext cx="8107175" cy="3306550"/>
          </a:xfrm>
          <a:prstGeom prst="rect">
            <a:avLst/>
          </a:prstGeom>
          <a:noFill/>
          <a:ln>
            <a:noFill/>
          </a:ln>
        </p:spPr>
      </p:pic>
      <p:pic>
        <p:nvPicPr>
          <p:cNvPr id="96" name="Google Shape;96;p17"/>
          <p:cNvPicPr preferRelativeResize="0"/>
          <p:nvPr/>
        </p:nvPicPr>
        <p:blipFill>
          <a:blip r:embed="rId4">
            <a:alphaModFix/>
          </a:blip>
          <a:stretch>
            <a:fillRect/>
          </a:stretch>
        </p:blipFill>
        <p:spPr>
          <a:xfrm>
            <a:off x="265500" y="225344"/>
            <a:ext cx="314878" cy="39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3D Yoga - View of diaphragm during respiration. Demo for &quot;Mechanics of Respiration&quot; CD ROM. Visit &#10;www.3d-yoga.com" id="101" name="Google Shape;101;p18" title="3D view of diaphragm">
            <a:hlinkClick r:id="rId3"/>
          </p:cNvPr>
          <p:cNvPicPr preferRelativeResize="0"/>
          <p:nvPr/>
        </p:nvPicPr>
        <p:blipFill>
          <a:blip r:embed="rId4">
            <a:alphaModFix/>
          </a:blip>
          <a:stretch>
            <a:fillRect/>
          </a:stretch>
        </p:blipFill>
        <p:spPr>
          <a:xfrm>
            <a:off x="1255188" y="84151"/>
            <a:ext cx="6633625" cy="497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07" name="Google Shape;107;p19"/>
          <p:cNvSpPr txBox="1"/>
          <p:nvPr/>
        </p:nvSpPr>
        <p:spPr>
          <a:xfrm>
            <a:off x="932800" y="1141250"/>
            <a:ext cx="3352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dk1"/>
                </a:solidFill>
                <a:latin typeface="Oswald"/>
                <a:ea typeface="Oswald"/>
                <a:cs typeface="Oswald"/>
                <a:sym typeface="Oswald"/>
              </a:rPr>
              <a:t>RIGHT LUNG HAS 3 LOBES</a:t>
            </a:r>
            <a:endParaRPr sz="4000">
              <a:solidFill>
                <a:schemeClr val="dk1"/>
              </a:solidFill>
              <a:latin typeface="Oswald"/>
              <a:ea typeface="Oswald"/>
              <a:cs typeface="Oswald"/>
              <a:sym typeface="Oswald"/>
            </a:endParaRPr>
          </a:p>
        </p:txBody>
      </p:sp>
      <p:pic>
        <p:nvPicPr>
          <p:cNvPr id="108" name="Google Shape;108;p19"/>
          <p:cNvPicPr preferRelativeResize="0"/>
          <p:nvPr/>
        </p:nvPicPr>
        <p:blipFill>
          <a:blip r:embed="rId4">
            <a:alphaModFix/>
          </a:blip>
          <a:stretch>
            <a:fillRect/>
          </a:stretch>
        </p:blipFill>
        <p:spPr>
          <a:xfrm>
            <a:off x="4500975" y="154075"/>
            <a:ext cx="2792625" cy="2250775"/>
          </a:xfrm>
          <a:prstGeom prst="rect">
            <a:avLst/>
          </a:prstGeom>
          <a:noFill/>
          <a:ln>
            <a:noFill/>
          </a:ln>
        </p:spPr>
      </p:pic>
      <p:sp>
        <p:nvSpPr>
          <p:cNvPr id="109" name="Google Shape;109;p19"/>
          <p:cNvSpPr txBox="1"/>
          <p:nvPr/>
        </p:nvSpPr>
        <p:spPr>
          <a:xfrm>
            <a:off x="932800" y="2869600"/>
            <a:ext cx="2496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Oswald"/>
                <a:ea typeface="Oswald"/>
                <a:cs typeface="Oswald"/>
                <a:sym typeface="Oswald"/>
              </a:rPr>
              <a:t>*LIVER AND ASCENDING COLON ON  THE RIGHT</a:t>
            </a:r>
            <a:endParaRPr>
              <a:solidFill>
                <a:schemeClr val="lt2"/>
              </a:solidFill>
              <a:latin typeface="Oswald"/>
              <a:ea typeface="Oswald"/>
              <a:cs typeface="Oswald"/>
              <a:sym typeface="Oswald"/>
            </a:endParaRPr>
          </a:p>
          <a:p>
            <a:pPr indent="0" lvl="0" marL="0" rtl="0" algn="l">
              <a:spcBef>
                <a:spcPts val="0"/>
              </a:spcBef>
              <a:spcAft>
                <a:spcPts val="0"/>
              </a:spcAft>
              <a:buNone/>
            </a:pPr>
            <a:r>
              <a:t/>
            </a:r>
            <a:endParaRPr>
              <a:solidFill>
                <a:schemeClr val="lt2"/>
              </a:solidFill>
              <a:latin typeface="Oswald"/>
              <a:ea typeface="Oswald"/>
              <a:cs typeface="Oswald"/>
              <a:sym typeface="Oswald"/>
            </a:endParaRPr>
          </a:p>
          <a:p>
            <a:pPr indent="0" lvl="0" marL="0" rtl="0" algn="l">
              <a:spcBef>
                <a:spcPts val="0"/>
              </a:spcBef>
              <a:spcAft>
                <a:spcPts val="0"/>
              </a:spcAft>
              <a:buNone/>
            </a:pPr>
            <a:r>
              <a:rPr lang="en">
                <a:solidFill>
                  <a:schemeClr val="lt2"/>
                </a:solidFill>
                <a:latin typeface="Oswald"/>
                <a:ea typeface="Oswald"/>
                <a:cs typeface="Oswald"/>
                <a:sym typeface="Oswald"/>
              </a:rPr>
              <a:t>*HEART ON THE LEFT</a:t>
            </a:r>
            <a:endParaRPr>
              <a:solidFill>
                <a:schemeClr val="lt2"/>
              </a:solidFill>
              <a:latin typeface="Oswald"/>
              <a:ea typeface="Oswald"/>
              <a:cs typeface="Oswald"/>
              <a:sym typeface="Oswald"/>
            </a:endParaRPr>
          </a:p>
        </p:txBody>
      </p:sp>
      <p:pic>
        <p:nvPicPr>
          <p:cNvPr id="110" name="Google Shape;110;p19"/>
          <p:cNvPicPr preferRelativeResize="0"/>
          <p:nvPr/>
        </p:nvPicPr>
        <p:blipFill>
          <a:blip r:embed="rId5">
            <a:alphaModFix/>
          </a:blip>
          <a:stretch>
            <a:fillRect/>
          </a:stretch>
        </p:blipFill>
        <p:spPr>
          <a:xfrm>
            <a:off x="4500975" y="2557250"/>
            <a:ext cx="2792625" cy="24594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ctrTitle"/>
          </p:nvPr>
        </p:nvSpPr>
        <p:spPr>
          <a:xfrm>
            <a:off x="437700" y="930650"/>
            <a:ext cx="82686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COULD GO WRONG?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8666100" y="4608869"/>
            <a:ext cx="314878" cy="393600"/>
          </a:xfrm>
          <a:prstGeom prst="rect">
            <a:avLst/>
          </a:prstGeom>
          <a:noFill/>
          <a:ln>
            <a:noFill/>
          </a:ln>
        </p:spPr>
      </p:pic>
      <p:sp>
        <p:nvSpPr>
          <p:cNvPr id="121" name="Google Shape;121;p21"/>
          <p:cNvSpPr txBox="1"/>
          <p:nvPr/>
        </p:nvSpPr>
        <p:spPr>
          <a:xfrm>
            <a:off x="5394600" y="1863750"/>
            <a:ext cx="3352200" cy="1416000"/>
          </a:xfrm>
          <a:prstGeom prst="rect">
            <a:avLst/>
          </a:prstGeom>
          <a:noFill/>
          <a:ln>
            <a:noFill/>
          </a:ln>
        </p:spPr>
        <p:txBody>
          <a:bodyPr anchorCtr="0" anchor="t" bIns="91425" lIns="91425" spcFirstLastPara="1" rIns="91425" wrap="square" tIns="91425">
            <a:spAutoFit/>
          </a:bodyPr>
          <a:lstStyle/>
          <a:p>
            <a:pPr indent="-482600" lvl="0" marL="457200" rtl="0" algn="l">
              <a:spcBef>
                <a:spcPts val="0"/>
              </a:spcBef>
              <a:spcAft>
                <a:spcPts val="0"/>
              </a:spcAft>
              <a:buClr>
                <a:schemeClr val="dk1"/>
              </a:buClr>
              <a:buSzPts val="4000"/>
              <a:buFont typeface="Oswald"/>
              <a:buAutoNum type="arabicPeriod"/>
            </a:pPr>
            <a:r>
              <a:rPr lang="en" sz="4000">
                <a:solidFill>
                  <a:schemeClr val="dk1"/>
                </a:solidFill>
                <a:latin typeface="Oswald"/>
                <a:ea typeface="Oswald"/>
                <a:cs typeface="Oswald"/>
                <a:sym typeface="Oswald"/>
              </a:rPr>
              <a:t>CONSTANT</a:t>
            </a:r>
            <a:endParaRPr sz="4000">
              <a:solidFill>
                <a:schemeClr val="dk1"/>
              </a:solidFill>
              <a:latin typeface="Oswald"/>
              <a:ea typeface="Oswald"/>
              <a:cs typeface="Oswald"/>
              <a:sym typeface="Oswald"/>
            </a:endParaRPr>
          </a:p>
          <a:p>
            <a:pPr indent="0" lvl="0" marL="0" rtl="0" algn="l">
              <a:spcBef>
                <a:spcPts val="0"/>
              </a:spcBef>
              <a:spcAft>
                <a:spcPts val="0"/>
              </a:spcAft>
              <a:buNone/>
            </a:pPr>
            <a:r>
              <a:rPr lang="en" sz="4000">
                <a:solidFill>
                  <a:schemeClr val="dk1"/>
                </a:solidFill>
                <a:latin typeface="Oswald"/>
                <a:ea typeface="Oswald"/>
                <a:cs typeface="Oswald"/>
                <a:sym typeface="Oswald"/>
              </a:rPr>
              <a:t>DESCENSION</a:t>
            </a:r>
            <a:endParaRPr sz="4000">
              <a:solidFill>
                <a:schemeClr val="dk1"/>
              </a:solidFill>
              <a:latin typeface="Oswald"/>
              <a:ea typeface="Oswald"/>
              <a:cs typeface="Oswald"/>
              <a:sym typeface="Oswald"/>
            </a:endParaRPr>
          </a:p>
        </p:txBody>
      </p:sp>
      <p:pic>
        <p:nvPicPr>
          <p:cNvPr id="122" name="Google Shape;122;p21"/>
          <p:cNvPicPr preferRelativeResize="0"/>
          <p:nvPr/>
        </p:nvPicPr>
        <p:blipFill>
          <a:blip r:embed="rId4">
            <a:alphaModFix/>
          </a:blip>
          <a:stretch>
            <a:fillRect/>
          </a:stretch>
        </p:blipFill>
        <p:spPr>
          <a:xfrm>
            <a:off x="0" y="0"/>
            <a:ext cx="46387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