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Lato"/>
      <p:regular r:id="rId27"/>
      <p:bold r:id="rId28"/>
      <p:italic r:id="rId29"/>
      <p:boldItalic r:id="rId30"/>
    </p:embeddedFont>
    <p:embeddedFont>
      <p:font typeface="Lato Black"/>
      <p:bold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Black-bold.fntdata"/><Relationship Id="rId3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LatoBlack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bbf414abc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bbf414ab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3da0d92f32_0_7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3da0d92f32_0_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3da0d92f32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3da0d92f32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65e1c9649a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65e1c9649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da0d92f32_0_7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3da0d92f32_0_7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60aeb77c4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60aeb77c4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65e1c9649a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65e1c9649a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bbf414abc3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bbf414abc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c1b91a1c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c1b91a1c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ebcd08643c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ebcd08643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ebcd08643c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ebcd08643c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bbf414abc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bbf414abc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ffb13e1291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ffb13e1291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01052d90c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01052d90c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bbf414abc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bbf414abc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bbf414abc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bbf414abc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3da0d92f32_0_7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3da0d92f32_0_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three ski trips we are guiding in 2022-23 are: Currently we have spots open in all of the trips but the Canada trip we have only four spots left.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Canada: SilverStar &amp; Sovereign Lake Dec. 6-12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Washington: Methow Valley Jan. 24-30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Alaska: Tour of Anchorage March 3 - 9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bbf414abc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bbf414abc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3db7c7145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3db7c7145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bbf414abc3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bbf414abc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Relationship Id="rId4" Type="http://schemas.openxmlformats.org/officeDocument/2006/relationships/image" Target="../media/image1.png"/><Relationship Id="rId5" Type="http://schemas.openxmlformats.org/officeDocument/2006/relationships/hyperlink" Target="mailto:kim@enduradv.com" TargetMode="External"/><Relationship Id="rId6" Type="http://schemas.openxmlformats.org/officeDocument/2006/relationships/hyperlink" Target="http://www.enduradv.com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jp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36675" y="330375"/>
            <a:ext cx="8520600" cy="884100"/>
          </a:xfrm>
          <a:prstGeom prst="rect">
            <a:avLst/>
          </a:prstGeom>
          <a:effectLst>
            <a:outerShdw blurRad="85725" rotWithShape="0" algn="bl" dir="5220000" dist="38100">
              <a:srgbClr val="000000">
                <a:alpha val="4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THE POWER OF THE MIND</a:t>
            </a:r>
            <a:endParaRPr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861350" y="5651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Methow Valley, Washington Jan. 24 - 30</a:t>
            </a:r>
            <a:endParaRPr b="1" sz="2400"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3">
            <a:alphaModFix/>
          </a:blip>
          <a:srcRect b="47976" l="564" r="13870" t="12542"/>
          <a:stretch/>
        </p:blipFill>
        <p:spPr>
          <a:xfrm>
            <a:off x="-28575" y="-21619"/>
            <a:ext cx="9220201" cy="425072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/>
          <p:nvPr/>
        </p:nvSpPr>
        <p:spPr>
          <a:xfrm>
            <a:off x="599250" y="4618825"/>
            <a:ext cx="290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2"/>
          <p:cNvSpPr/>
          <p:nvPr/>
        </p:nvSpPr>
        <p:spPr>
          <a:xfrm>
            <a:off x="-16375" y="4111525"/>
            <a:ext cx="9189300" cy="1040100"/>
          </a:xfrm>
          <a:prstGeom prst="rect">
            <a:avLst/>
          </a:prstGeom>
          <a:solidFill>
            <a:srgbClr val="3370C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9" name="Google Shape;149;p22"/>
          <p:cNvGrpSpPr/>
          <p:nvPr/>
        </p:nvGrpSpPr>
        <p:grpSpPr>
          <a:xfrm>
            <a:off x="3559060" y="3276133"/>
            <a:ext cx="1648151" cy="1595843"/>
            <a:chOff x="3559050" y="2910262"/>
            <a:chExt cx="2026000" cy="1961700"/>
          </a:xfrm>
        </p:grpSpPr>
        <p:sp>
          <p:nvSpPr>
            <p:cNvPr id="150" name="Google Shape;150;p22"/>
            <p:cNvSpPr/>
            <p:nvPr/>
          </p:nvSpPr>
          <p:spPr>
            <a:xfrm>
              <a:off x="3559050" y="2910262"/>
              <a:ext cx="2025900" cy="19617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00038" rotWithShape="0" algn="bl" dir="3300000" dist="180975">
                <a:srgbClr val="000000">
                  <a:alpha val="4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2"/>
            <p:cNvSpPr txBox="1"/>
            <p:nvPr/>
          </p:nvSpPr>
          <p:spPr>
            <a:xfrm>
              <a:off x="3559150" y="3646825"/>
              <a:ext cx="20259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25000" lnSpcReduction="20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800">
                  <a:latin typeface="Lato"/>
                  <a:ea typeface="Lato"/>
                  <a:cs typeface="Lato"/>
                  <a:sym typeface="Lato"/>
                </a:rPr>
                <a:t>Methow Valley</a:t>
              </a:r>
              <a:endParaRPr b="1" sz="6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>
                  <a:latin typeface="Lato"/>
                  <a:ea typeface="Lato"/>
                  <a:cs typeface="Lato"/>
                  <a:sym typeface="Lato"/>
                </a:rPr>
                <a:t>Washington</a:t>
              </a:r>
              <a:endParaRPr sz="4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52" name="Google Shape;152;p22"/>
            <p:cNvCxnSpPr/>
            <p:nvPr/>
          </p:nvCxnSpPr>
          <p:spPr>
            <a:xfrm>
              <a:off x="3883911" y="4329545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53" name="Google Shape;153;p22"/>
            <p:cNvGrpSpPr/>
            <p:nvPr/>
          </p:nvGrpSpPr>
          <p:grpSpPr>
            <a:xfrm>
              <a:off x="3905285" y="2971253"/>
              <a:ext cx="1369298" cy="588273"/>
              <a:chOff x="2979875" y="4821200"/>
              <a:chExt cx="2228675" cy="957475"/>
            </a:xfrm>
          </p:grpSpPr>
          <p:pic>
            <p:nvPicPr>
              <p:cNvPr id="154" name="Google Shape;154;p22"/>
              <p:cNvPicPr preferRelativeResize="0"/>
              <p:nvPr/>
            </p:nvPicPr>
            <p:blipFill rotWithShape="1">
              <a:blip r:embed="rId4">
                <a:alphaModFix/>
              </a:blip>
              <a:srcRect b="0" l="18824" r="0" t="0"/>
              <a:stretch/>
            </p:blipFill>
            <p:spPr>
              <a:xfrm>
                <a:off x="2979875" y="5259850"/>
                <a:ext cx="2228675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22"/>
              <p:cNvPicPr preferRelativeResize="0"/>
              <p:nvPr/>
            </p:nvPicPr>
            <p:blipFill rotWithShape="1">
              <a:blip r:embed="rId4">
                <a:alphaModFix/>
              </a:blip>
              <a:srcRect b="12650" l="0" r="80345" t="-12650"/>
              <a:stretch/>
            </p:blipFill>
            <p:spPr>
              <a:xfrm>
                <a:off x="3824399" y="4821200"/>
                <a:ext cx="539628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56" name="Google Shape;156;p22"/>
            <p:cNvCxnSpPr/>
            <p:nvPr/>
          </p:nvCxnSpPr>
          <p:spPr>
            <a:xfrm>
              <a:off x="3887401" y="3573960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7" name="Google Shape;157;p22"/>
            <p:cNvSpPr txBox="1"/>
            <p:nvPr/>
          </p:nvSpPr>
          <p:spPr>
            <a:xfrm>
              <a:off x="3905325" y="4345100"/>
              <a:ext cx="13692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Jan</a:t>
              </a:r>
              <a:r>
                <a:rPr lang="en"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. 24-30</a:t>
              </a:r>
              <a:endParaRPr sz="12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58" name="Google Shape;158;p22"/>
          <p:cNvSpPr txBox="1"/>
          <p:nvPr/>
        </p:nvSpPr>
        <p:spPr>
          <a:xfrm>
            <a:off x="6186625" y="-963600"/>
            <a:ext cx="199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3370c0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3"/>
          <p:cNvPicPr preferRelativeResize="0"/>
          <p:nvPr/>
        </p:nvPicPr>
        <p:blipFill rotWithShape="1">
          <a:blip r:embed="rId3">
            <a:alphaModFix/>
          </a:blip>
          <a:srcRect b="39033" l="9075" r="15922" t="12150"/>
          <a:stretch/>
        </p:blipFill>
        <p:spPr>
          <a:xfrm>
            <a:off x="-2450" y="5150"/>
            <a:ext cx="9172823" cy="447785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3"/>
          <p:cNvSpPr txBox="1"/>
          <p:nvPr/>
        </p:nvSpPr>
        <p:spPr>
          <a:xfrm>
            <a:off x="5034988" y="4304025"/>
            <a:ext cx="3245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65" name="Google Shape;165;p23"/>
          <p:cNvSpPr txBox="1"/>
          <p:nvPr/>
        </p:nvSpPr>
        <p:spPr>
          <a:xfrm>
            <a:off x="633738" y="4304025"/>
            <a:ext cx="2984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66" name="Google Shape;166;p23"/>
          <p:cNvSpPr/>
          <p:nvPr/>
        </p:nvSpPr>
        <p:spPr>
          <a:xfrm>
            <a:off x="-16375" y="4111525"/>
            <a:ext cx="9189300" cy="1040100"/>
          </a:xfrm>
          <a:prstGeom prst="rect">
            <a:avLst/>
          </a:prstGeom>
          <a:solidFill>
            <a:srgbClr val="3370C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7" name="Google Shape;167;p23"/>
          <p:cNvGrpSpPr/>
          <p:nvPr/>
        </p:nvGrpSpPr>
        <p:grpSpPr>
          <a:xfrm>
            <a:off x="3559060" y="3276133"/>
            <a:ext cx="1648151" cy="1595843"/>
            <a:chOff x="3559050" y="2910262"/>
            <a:chExt cx="2026000" cy="1961700"/>
          </a:xfrm>
        </p:grpSpPr>
        <p:sp>
          <p:nvSpPr>
            <p:cNvPr id="168" name="Google Shape;168;p23"/>
            <p:cNvSpPr/>
            <p:nvPr/>
          </p:nvSpPr>
          <p:spPr>
            <a:xfrm>
              <a:off x="3559050" y="2910262"/>
              <a:ext cx="2025900" cy="19617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00038" rotWithShape="0" algn="bl" dir="3300000" dist="180975">
                <a:srgbClr val="000000">
                  <a:alpha val="4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3"/>
            <p:cNvSpPr txBox="1"/>
            <p:nvPr/>
          </p:nvSpPr>
          <p:spPr>
            <a:xfrm>
              <a:off x="3559150" y="3646825"/>
              <a:ext cx="20259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25000" lnSpcReduction="20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800">
                  <a:latin typeface="Lato"/>
                  <a:ea typeface="Lato"/>
                  <a:cs typeface="Lato"/>
                  <a:sym typeface="Lato"/>
                </a:rPr>
                <a:t>Methow Valley</a:t>
              </a:r>
              <a:endParaRPr b="1" sz="6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>
                  <a:latin typeface="Lato"/>
                  <a:ea typeface="Lato"/>
                  <a:cs typeface="Lato"/>
                  <a:sym typeface="Lato"/>
                </a:rPr>
                <a:t>Washington</a:t>
              </a:r>
              <a:endParaRPr sz="4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70" name="Google Shape;170;p23"/>
            <p:cNvCxnSpPr/>
            <p:nvPr/>
          </p:nvCxnSpPr>
          <p:spPr>
            <a:xfrm>
              <a:off x="3883911" y="4329545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71" name="Google Shape;171;p23"/>
            <p:cNvGrpSpPr/>
            <p:nvPr/>
          </p:nvGrpSpPr>
          <p:grpSpPr>
            <a:xfrm>
              <a:off x="3905285" y="2971253"/>
              <a:ext cx="1369298" cy="588273"/>
              <a:chOff x="2979875" y="4821200"/>
              <a:chExt cx="2228675" cy="957475"/>
            </a:xfrm>
          </p:grpSpPr>
          <p:pic>
            <p:nvPicPr>
              <p:cNvPr id="172" name="Google Shape;172;p23"/>
              <p:cNvPicPr preferRelativeResize="0"/>
              <p:nvPr/>
            </p:nvPicPr>
            <p:blipFill rotWithShape="1">
              <a:blip r:embed="rId4">
                <a:alphaModFix/>
              </a:blip>
              <a:srcRect b="0" l="18824" r="0" t="0"/>
              <a:stretch/>
            </p:blipFill>
            <p:spPr>
              <a:xfrm>
                <a:off x="2979875" y="5259850"/>
                <a:ext cx="2228675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3" name="Google Shape;173;p23"/>
              <p:cNvPicPr preferRelativeResize="0"/>
              <p:nvPr/>
            </p:nvPicPr>
            <p:blipFill rotWithShape="1">
              <a:blip r:embed="rId4">
                <a:alphaModFix/>
              </a:blip>
              <a:srcRect b="12650" l="0" r="80345" t="-12650"/>
              <a:stretch/>
            </p:blipFill>
            <p:spPr>
              <a:xfrm>
                <a:off x="3824399" y="4821200"/>
                <a:ext cx="539628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74" name="Google Shape;174;p23"/>
            <p:cNvCxnSpPr/>
            <p:nvPr/>
          </p:nvCxnSpPr>
          <p:spPr>
            <a:xfrm>
              <a:off x="3887401" y="3573960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75" name="Google Shape;175;p23"/>
            <p:cNvSpPr txBox="1"/>
            <p:nvPr/>
          </p:nvSpPr>
          <p:spPr>
            <a:xfrm>
              <a:off x="3905325" y="4345100"/>
              <a:ext cx="13692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Jan. 24-30</a:t>
              </a:r>
              <a:endParaRPr sz="1200"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4"/>
          <p:cNvPicPr preferRelativeResize="0"/>
          <p:nvPr/>
        </p:nvPicPr>
        <p:blipFill rotWithShape="1">
          <a:blip r:embed="rId3">
            <a:alphaModFix/>
          </a:blip>
          <a:srcRect b="10293" l="0" r="289" t="30685"/>
          <a:stretch/>
        </p:blipFill>
        <p:spPr>
          <a:xfrm>
            <a:off x="-19050" y="-60425"/>
            <a:ext cx="9200026" cy="433387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/>
          <p:nvPr/>
        </p:nvSpPr>
        <p:spPr>
          <a:xfrm>
            <a:off x="-16375" y="4111525"/>
            <a:ext cx="9189300" cy="1040100"/>
          </a:xfrm>
          <a:prstGeom prst="rect">
            <a:avLst/>
          </a:prstGeom>
          <a:solidFill>
            <a:srgbClr val="3370C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2" name="Google Shape;182;p24"/>
          <p:cNvGrpSpPr/>
          <p:nvPr/>
        </p:nvGrpSpPr>
        <p:grpSpPr>
          <a:xfrm>
            <a:off x="3559060" y="3276133"/>
            <a:ext cx="1648151" cy="1595843"/>
            <a:chOff x="3559050" y="2910262"/>
            <a:chExt cx="2026000" cy="1961700"/>
          </a:xfrm>
        </p:grpSpPr>
        <p:sp>
          <p:nvSpPr>
            <p:cNvPr id="183" name="Google Shape;183;p24"/>
            <p:cNvSpPr/>
            <p:nvPr/>
          </p:nvSpPr>
          <p:spPr>
            <a:xfrm>
              <a:off x="3559050" y="2910262"/>
              <a:ext cx="2025900" cy="19617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00038" rotWithShape="0" algn="bl" dir="3300000" dist="180975">
                <a:srgbClr val="000000">
                  <a:alpha val="4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4"/>
            <p:cNvSpPr txBox="1"/>
            <p:nvPr/>
          </p:nvSpPr>
          <p:spPr>
            <a:xfrm>
              <a:off x="3559150" y="3646825"/>
              <a:ext cx="20259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25000" lnSpcReduction="20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800">
                  <a:latin typeface="Lato"/>
                  <a:ea typeface="Lato"/>
                  <a:cs typeface="Lato"/>
                  <a:sym typeface="Lato"/>
                </a:rPr>
                <a:t>Methow Valley</a:t>
              </a:r>
              <a:endParaRPr b="1" sz="6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>
                  <a:latin typeface="Lato"/>
                  <a:ea typeface="Lato"/>
                  <a:cs typeface="Lato"/>
                  <a:sym typeface="Lato"/>
                </a:rPr>
                <a:t>Washington</a:t>
              </a:r>
              <a:endParaRPr sz="4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85" name="Google Shape;185;p24"/>
            <p:cNvCxnSpPr/>
            <p:nvPr/>
          </p:nvCxnSpPr>
          <p:spPr>
            <a:xfrm>
              <a:off x="3883911" y="4329545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86" name="Google Shape;186;p24"/>
            <p:cNvGrpSpPr/>
            <p:nvPr/>
          </p:nvGrpSpPr>
          <p:grpSpPr>
            <a:xfrm>
              <a:off x="3905285" y="2971253"/>
              <a:ext cx="1369298" cy="588273"/>
              <a:chOff x="2979875" y="4821200"/>
              <a:chExt cx="2228675" cy="957475"/>
            </a:xfrm>
          </p:grpSpPr>
          <p:pic>
            <p:nvPicPr>
              <p:cNvPr id="187" name="Google Shape;187;p24"/>
              <p:cNvPicPr preferRelativeResize="0"/>
              <p:nvPr/>
            </p:nvPicPr>
            <p:blipFill rotWithShape="1">
              <a:blip r:embed="rId4">
                <a:alphaModFix/>
              </a:blip>
              <a:srcRect b="0" l="18824" r="0" t="0"/>
              <a:stretch/>
            </p:blipFill>
            <p:spPr>
              <a:xfrm>
                <a:off x="2979875" y="5259850"/>
                <a:ext cx="2228675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24"/>
              <p:cNvPicPr preferRelativeResize="0"/>
              <p:nvPr/>
            </p:nvPicPr>
            <p:blipFill rotWithShape="1">
              <a:blip r:embed="rId4">
                <a:alphaModFix/>
              </a:blip>
              <a:srcRect b="12650" l="0" r="80345" t="-12650"/>
              <a:stretch/>
            </p:blipFill>
            <p:spPr>
              <a:xfrm>
                <a:off x="3824399" y="4821200"/>
                <a:ext cx="539628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89" name="Google Shape;189;p24"/>
            <p:cNvCxnSpPr/>
            <p:nvPr/>
          </p:nvCxnSpPr>
          <p:spPr>
            <a:xfrm>
              <a:off x="3887401" y="3573960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90" name="Google Shape;190;p24"/>
            <p:cNvSpPr txBox="1"/>
            <p:nvPr/>
          </p:nvSpPr>
          <p:spPr>
            <a:xfrm>
              <a:off x="3905325" y="4345100"/>
              <a:ext cx="13692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Jan. 24-30</a:t>
              </a:r>
              <a:endParaRPr sz="1200"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5"/>
          <p:cNvPicPr preferRelativeResize="0"/>
          <p:nvPr/>
        </p:nvPicPr>
        <p:blipFill rotWithShape="1">
          <a:blip r:embed="rId3">
            <a:alphaModFix/>
          </a:blip>
          <a:srcRect b="37403" l="4957" r="11164" t="11233"/>
          <a:stretch/>
        </p:blipFill>
        <p:spPr>
          <a:xfrm>
            <a:off x="-29000" y="11481"/>
            <a:ext cx="9180298" cy="421604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/>
          <p:nvPr/>
        </p:nvSpPr>
        <p:spPr>
          <a:xfrm>
            <a:off x="-16375" y="4111525"/>
            <a:ext cx="9189300" cy="1040100"/>
          </a:xfrm>
          <a:prstGeom prst="rect">
            <a:avLst/>
          </a:prstGeom>
          <a:solidFill>
            <a:srgbClr val="2955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7" name="Google Shape;197;p25"/>
          <p:cNvGrpSpPr/>
          <p:nvPr/>
        </p:nvGrpSpPr>
        <p:grpSpPr>
          <a:xfrm>
            <a:off x="3559060" y="3276133"/>
            <a:ext cx="1648151" cy="1595843"/>
            <a:chOff x="3559050" y="2910262"/>
            <a:chExt cx="2026000" cy="1961700"/>
          </a:xfrm>
        </p:grpSpPr>
        <p:sp>
          <p:nvSpPr>
            <p:cNvPr id="198" name="Google Shape;198;p25"/>
            <p:cNvSpPr/>
            <p:nvPr/>
          </p:nvSpPr>
          <p:spPr>
            <a:xfrm>
              <a:off x="3559050" y="2910262"/>
              <a:ext cx="2025900" cy="19617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00038" rotWithShape="0" algn="bl" dir="3300000" dist="180975">
                <a:srgbClr val="000000">
                  <a:alpha val="4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5"/>
            <p:cNvSpPr txBox="1"/>
            <p:nvPr/>
          </p:nvSpPr>
          <p:spPr>
            <a:xfrm>
              <a:off x="3559150" y="3646825"/>
              <a:ext cx="20259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25000" lnSpcReduction="20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800">
                  <a:latin typeface="Lato"/>
                  <a:ea typeface="Lato"/>
                  <a:cs typeface="Lato"/>
                  <a:sym typeface="Lato"/>
                </a:rPr>
                <a:t>Anchorage</a:t>
              </a:r>
              <a:endParaRPr b="1" sz="6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>
                  <a:latin typeface="Lato"/>
                  <a:ea typeface="Lato"/>
                  <a:cs typeface="Lato"/>
                  <a:sym typeface="Lato"/>
                </a:rPr>
                <a:t>Alaska</a:t>
              </a:r>
              <a:endParaRPr sz="4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00" name="Google Shape;200;p25"/>
            <p:cNvCxnSpPr/>
            <p:nvPr/>
          </p:nvCxnSpPr>
          <p:spPr>
            <a:xfrm>
              <a:off x="3883911" y="4329545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01" name="Google Shape;201;p25"/>
            <p:cNvGrpSpPr/>
            <p:nvPr/>
          </p:nvGrpSpPr>
          <p:grpSpPr>
            <a:xfrm>
              <a:off x="3905285" y="2971253"/>
              <a:ext cx="1369298" cy="588273"/>
              <a:chOff x="2979875" y="4821200"/>
              <a:chExt cx="2228675" cy="957475"/>
            </a:xfrm>
          </p:grpSpPr>
          <p:pic>
            <p:nvPicPr>
              <p:cNvPr id="202" name="Google Shape;202;p25"/>
              <p:cNvPicPr preferRelativeResize="0"/>
              <p:nvPr/>
            </p:nvPicPr>
            <p:blipFill rotWithShape="1">
              <a:blip r:embed="rId4">
                <a:alphaModFix/>
              </a:blip>
              <a:srcRect b="0" l="18824" r="0" t="0"/>
              <a:stretch/>
            </p:blipFill>
            <p:spPr>
              <a:xfrm>
                <a:off x="2979875" y="5259850"/>
                <a:ext cx="2228675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3" name="Google Shape;203;p25"/>
              <p:cNvPicPr preferRelativeResize="0"/>
              <p:nvPr/>
            </p:nvPicPr>
            <p:blipFill rotWithShape="1">
              <a:blip r:embed="rId4">
                <a:alphaModFix/>
              </a:blip>
              <a:srcRect b="12650" l="0" r="80345" t="-12650"/>
              <a:stretch/>
            </p:blipFill>
            <p:spPr>
              <a:xfrm>
                <a:off x="3824399" y="4821200"/>
                <a:ext cx="539628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04" name="Google Shape;204;p25"/>
            <p:cNvCxnSpPr/>
            <p:nvPr/>
          </p:nvCxnSpPr>
          <p:spPr>
            <a:xfrm>
              <a:off x="3887401" y="3573960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05" name="Google Shape;205;p25"/>
            <p:cNvSpPr txBox="1"/>
            <p:nvPr/>
          </p:nvSpPr>
          <p:spPr>
            <a:xfrm>
              <a:off x="3905325" y="4345100"/>
              <a:ext cx="13692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March</a:t>
              </a:r>
              <a:r>
                <a:rPr lang="en"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 3-9</a:t>
              </a:r>
              <a:endParaRPr sz="12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06" name="Google Shape;206;p25"/>
          <p:cNvSpPr txBox="1"/>
          <p:nvPr/>
        </p:nvSpPr>
        <p:spPr>
          <a:xfrm>
            <a:off x="5648475" y="-801675"/>
            <a:ext cx="215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295593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6"/>
          <p:cNvPicPr preferRelativeResize="0"/>
          <p:nvPr/>
        </p:nvPicPr>
        <p:blipFill rotWithShape="1">
          <a:blip r:embed="rId3">
            <a:alphaModFix/>
          </a:blip>
          <a:srcRect b="25687" l="479" r="1730" t="15423"/>
          <a:stretch/>
        </p:blipFill>
        <p:spPr>
          <a:xfrm>
            <a:off x="-11750" y="27000"/>
            <a:ext cx="9172572" cy="414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6"/>
          <p:cNvSpPr/>
          <p:nvPr/>
        </p:nvSpPr>
        <p:spPr>
          <a:xfrm>
            <a:off x="-16375" y="4111525"/>
            <a:ext cx="9189300" cy="1040100"/>
          </a:xfrm>
          <a:prstGeom prst="rect">
            <a:avLst/>
          </a:prstGeom>
          <a:solidFill>
            <a:srgbClr val="2955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3" name="Google Shape;213;p26"/>
          <p:cNvGrpSpPr/>
          <p:nvPr/>
        </p:nvGrpSpPr>
        <p:grpSpPr>
          <a:xfrm>
            <a:off x="3559060" y="3276133"/>
            <a:ext cx="1648151" cy="1595843"/>
            <a:chOff x="3559050" y="2910262"/>
            <a:chExt cx="2026000" cy="1961700"/>
          </a:xfrm>
        </p:grpSpPr>
        <p:sp>
          <p:nvSpPr>
            <p:cNvPr id="214" name="Google Shape;214;p26"/>
            <p:cNvSpPr/>
            <p:nvPr/>
          </p:nvSpPr>
          <p:spPr>
            <a:xfrm>
              <a:off x="3559050" y="2910262"/>
              <a:ext cx="2025900" cy="19617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00038" rotWithShape="0" algn="bl" dir="3300000" dist="180975">
                <a:srgbClr val="000000">
                  <a:alpha val="4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6"/>
            <p:cNvSpPr txBox="1"/>
            <p:nvPr/>
          </p:nvSpPr>
          <p:spPr>
            <a:xfrm>
              <a:off x="3559150" y="3646825"/>
              <a:ext cx="20259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25000" lnSpcReduction="20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800">
                  <a:latin typeface="Lato"/>
                  <a:ea typeface="Lato"/>
                  <a:cs typeface="Lato"/>
                  <a:sym typeface="Lato"/>
                </a:rPr>
                <a:t>Anchorage</a:t>
              </a:r>
              <a:endParaRPr b="1" sz="6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>
                  <a:latin typeface="Lato"/>
                  <a:ea typeface="Lato"/>
                  <a:cs typeface="Lato"/>
                  <a:sym typeface="Lato"/>
                </a:rPr>
                <a:t>Alaska</a:t>
              </a:r>
              <a:endParaRPr sz="4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16" name="Google Shape;216;p26"/>
            <p:cNvCxnSpPr/>
            <p:nvPr/>
          </p:nvCxnSpPr>
          <p:spPr>
            <a:xfrm>
              <a:off x="3883911" y="4329545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17" name="Google Shape;217;p26"/>
            <p:cNvGrpSpPr/>
            <p:nvPr/>
          </p:nvGrpSpPr>
          <p:grpSpPr>
            <a:xfrm>
              <a:off x="3905285" y="2971253"/>
              <a:ext cx="1369298" cy="588273"/>
              <a:chOff x="2979875" y="4821200"/>
              <a:chExt cx="2228675" cy="957475"/>
            </a:xfrm>
          </p:grpSpPr>
          <p:pic>
            <p:nvPicPr>
              <p:cNvPr id="218" name="Google Shape;218;p26"/>
              <p:cNvPicPr preferRelativeResize="0"/>
              <p:nvPr/>
            </p:nvPicPr>
            <p:blipFill rotWithShape="1">
              <a:blip r:embed="rId4">
                <a:alphaModFix/>
              </a:blip>
              <a:srcRect b="0" l="18824" r="0" t="0"/>
              <a:stretch/>
            </p:blipFill>
            <p:spPr>
              <a:xfrm>
                <a:off x="2979875" y="5259850"/>
                <a:ext cx="2228675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26"/>
              <p:cNvPicPr preferRelativeResize="0"/>
              <p:nvPr/>
            </p:nvPicPr>
            <p:blipFill rotWithShape="1">
              <a:blip r:embed="rId4">
                <a:alphaModFix/>
              </a:blip>
              <a:srcRect b="12650" l="0" r="80345" t="-12650"/>
              <a:stretch/>
            </p:blipFill>
            <p:spPr>
              <a:xfrm>
                <a:off x="3824399" y="4821200"/>
                <a:ext cx="539628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20" name="Google Shape;220;p26"/>
            <p:cNvCxnSpPr/>
            <p:nvPr/>
          </p:nvCxnSpPr>
          <p:spPr>
            <a:xfrm>
              <a:off x="3887401" y="3573960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21" name="Google Shape;221;p26"/>
            <p:cNvSpPr txBox="1"/>
            <p:nvPr/>
          </p:nvSpPr>
          <p:spPr>
            <a:xfrm>
              <a:off x="3905325" y="4345100"/>
              <a:ext cx="13692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March 3-9</a:t>
              </a:r>
              <a:endParaRPr sz="12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22" name="Google Shape;222;p26"/>
          <p:cNvSpPr txBox="1"/>
          <p:nvPr/>
        </p:nvSpPr>
        <p:spPr>
          <a:xfrm>
            <a:off x="340675" y="4427550"/>
            <a:ext cx="1619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Hatcher Pass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7"/>
          <p:cNvPicPr preferRelativeResize="0"/>
          <p:nvPr/>
        </p:nvPicPr>
        <p:blipFill rotWithShape="1">
          <a:blip r:embed="rId3">
            <a:alphaModFix/>
          </a:blip>
          <a:srcRect b="641" l="2181" r="1710" t="-4043"/>
          <a:stretch/>
        </p:blipFill>
        <p:spPr>
          <a:xfrm>
            <a:off x="-12450" y="-182550"/>
            <a:ext cx="9185674" cy="461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/>
          <p:nvPr/>
        </p:nvSpPr>
        <p:spPr>
          <a:xfrm>
            <a:off x="-16375" y="4111525"/>
            <a:ext cx="9189300" cy="1040100"/>
          </a:xfrm>
          <a:prstGeom prst="rect">
            <a:avLst/>
          </a:prstGeom>
          <a:solidFill>
            <a:srgbClr val="2955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9" name="Google Shape;229;p27"/>
          <p:cNvGrpSpPr/>
          <p:nvPr/>
        </p:nvGrpSpPr>
        <p:grpSpPr>
          <a:xfrm>
            <a:off x="3559060" y="3276133"/>
            <a:ext cx="1648151" cy="1595843"/>
            <a:chOff x="3559050" y="2910262"/>
            <a:chExt cx="2026000" cy="1961700"/>
          </a:xfrm>
        </p:grpSpPr>
        <p:sp>
          <p:nvSpPr>
            <p:cNvPr id="230" name="Google Shape;230;p27"/>
            <p:cNvSpPr/>
            <p:nvPr/>
          </p:nvSpPr>
          <p:spPr>
            <a:xfrm>
              <a:off x="3559050" y="2910262"/>
              <a:ext cx="2025900" cy="19617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00038" rotWithShape="0" algn="bl" dir="3300000" dist="180975">
                <a:srgbClr val="000000">
                  <a:alpha val="4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7"/>
            <p:cNvSpPr txBox="1"/>
            <p:nvPr/>
          </p:nvSpPr>
          <p:spPr>
            <a:xfrm>
              <a:off x="3559150" y="3646825"/>
              <a:ext cx="20259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25000" lnSpcReduction="20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800">
                  <a:latin typeface="Lato"/>
                  <a:ea typeface="Lato"/>
                  <a:cs typeface="Lato"/>
                  <a:sym typeface="Lato"/>
                </a:rPr>
                <a:t>Anchorage</a:t>
              </a:r>
              <a:endParaRPr b="1" sz="6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>
                  <a:latin typeface="Lato"/>
                  <a:ea typeface="Lato"/>
                  <a:cs typeface="Lato"/>
                  <a:sym typeface="Lato"/>
                </a:rPr>
                <a:t>Alaska</a:t>
              </a:r>
              <a:endParaRPr sz="4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32" name="Google Shape;232;p27"/>
            <p:cNvCxnSpPr/>
            <p:nvPr/>
          </p:nvCxnSpPr>
          <p:spPr>
            <a:xfrm>
              <a:off x="3883911" y="4329545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33" name="Google Shape;233;p27"/>
            <p:cNvGrpSpPr/>
            <p:nvPr/>
          </p:nvGrpSpPr>
          <p:grpSpPr>
            <a:xfrm>
              <a:off x="3905285" y="2971253"/>
              <a:ext cx="1369298" cy="588273"/>
              <a:chOff x="2979875" y="4821200"/>
              <a:chExt cx="2228675" cy="957475"/>
            </a:xfrm>
          </p:grpSpPr>
          <p:pic>
            <p:nvPicPr>
              <p:cNvPr id="234" name="Google Shape;234;p27"/>
              <p:cNvPicPr preferRelativeResize="0"/>
              <p:nvPr/>
            </p:nvPicPr>
            <p:blipFill rotWithShape="1">
              <a:blip r:embed="rId4">
                <a:alphaModFix/>
              </a:blip>
              <a:srcRect b="0" l="18824" r="0" t="0"/>
              <a:stretch/>
            </p:blipFill>
            <p:spPr>
              <a:xfrm>
                <a:off x="2979875" y="5259850"/>
                <a:ext cx="2228675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5" name="Google Shape;235;p27"/>
              <p:cNvPicPr preferRelativeResize="0"/>
              <p:nvPr/>
            </p:nvPicPr>
            <p:blipFill rotWithShape="1">
              <a:blip r:embed="rId4">
                <a:alphaModFix/>
              </a:blip>
              <a:srcRect b="12650" l="0" r="80345" t="-12650"/>
              <a:stretch/>
            </p:blipFill>
            <p:spPr>
              <a:xfrm>
                <a:off x="3824399" y="4821200"/>
                <a:ext cx="539628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36" name="Google Shape;236;p27"/>
            <p:cNvCxnSpPr/>
            <p:nvPr/>
          </p:nvCxnSpPr>
          <p:spPr>
            <a:xfrm>
              <a:off x="3887401" y="3573960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37" name="Google Shape;237;p27"/>
            <p:cNvSpPr txBox="1"/>
            <p:nvPr/>
          </p:nvSpPr>
          <p:spPr>
            <a:xfrm>
              <a:off x="3905325" y="4345100"/>
              <a:ext cx="13692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March 3-9</a:t>
              </a:r>
              <a:endParaRPr sz="12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38" name="Google Shape;238;p27"/>
          <p:cNvSpPr txBox="1"/>
          <p:nvPr/>
        </p:nvSpPr>
        <p:spPr>
          <a:xfrm>
            <a:off x="340675" y="4427550"/>
            <a:ext cx="1647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Portage Glacier</a:t>
            </a:r>
            <a:r>
              <a:rPr b="1"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8"/>
          <p:cNvPicPr preferRelativeResize="0"/>
          <p:nvPr/>
        </p:nvPicPr>
        <p:blipFill rotWithShape="1">
          <a:blip r:embed="rId3">
            <a:alphaModFix/>
          </a:blip>
          <a:srcRect b="7004" l="-100" r="-110" t="50826"/>
          <a:stretch/>
        </p:blipFill>
        <p:spPr>
          <a:xfrm>
            <a:off x="-1775" y="8075"/>
            <a:ext cx="9162601" cy="51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8"/>
          <p:cNvSpPr/>
          <p:nvPr/>
        </p:nvSpPr>
        <p:spPr>
          <a:xfrm>
            <a:off x="-16375" y="4111525"/>
            <a:ext cx="9189300" cy="1040100"/>
          </a:xfrm>
          <a:prstGeom prst="rect">
            <a:avLst/>
          </a:prstGeom>
          <a:solidFill>
            <a:srgbClr val="2955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5" name="Google Shape;245;p28"/>
          <p:cNvGrpSpPr/>
          <p:nvPr/>
        </p:nvGrpSpPr>
        <p:grpSpPr>
          <a:xfrm>
            <a:off x="3559060" y="3276133"/>
            <a:ext cx="1648151" cy="1595843"/>
            <a:chOff x="3559050" y="2910262"/>
            <a:chExt cx="2026000" cy="1961700"/>
          </a:xfrm>
        </p:grpSpPr>
        <p:sp>
          <p:nvSpPr>
            <p:cNvPr id="246" name="Google Shape;246;p28"/>
            <p:cNvSpPr/>
            <p:nvPr/>
          </p:nvSpPr>
          <p:spPr>
            <a:xfrm>
              <a:off x="3559050" y="2910262"/>
              <a:ext cx="2025900" cy="19617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00038" rotWithShape="0" algn="bl" dir="3300000" dist="180975">
                <a:srgbClr val="000000">
                  <a:alpha val="4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8"/>
            <p:cNvSpPr txBox="1"/>
            <p:nvPr/>
          </p:nvSpPr>
          <p:spPr>
            <a:xfrm>
              <a:off x="3559150" y="3646825"/>
              <a:ext cx="20259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25000" lnSpcReduction="20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800">
                  <a:latin typeface="Lato"/>
                  <a:ea typeface="Lato"/>
                  <a:cs typeface="Lato"/>
                  <a:sym typeface="Lato"/>
                </a:rPr>
                <a:t>Anchorage</a:t>
              </a:r>
              <a:endParaRPr b="1" sz="6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>
                  <a:latin typeface="Lato"/>
                  <a:ea typeface="Lato"/>
                  <a:cs typeface="Lato"/>
                  <a:sym typeface="Lato"/>
                </a:rPr>
                <a:t>Alaska</a:t>
              </a:r>
              <a:endParaRPr sz="4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48" name="Google Shape;248;p28"/>
            <p:cNvCxnSpPr/>
            <p:nvPr/>
          </p:nvCxnSpPr>
          <p:spPr>
            <a:xfrm>
              <a:off x="3883911" y="4329545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49" name="Google Shape;249;p28"/>
            <p:cNvGrpSpPr/>
            <p:nvPr/>
          </p:nvGrpSpPr>
          <p:grpSpPr>
            <a:xfrm>
              <a:off x="3905285" y="2971253"/>
              <a:ext cx="1369298" cy="588273"/>
              <a:chOff x="2979875" y="4821200"/>
              <a:chExt cx="2228675" cy="957475"/>
            </a:xfrm>
          </p:grpSpPr>
          <p:pic>
            <p:nvPicPr>
              <p:cNvPr id="250" name="Google Shape;250;p28"/>
              <p:cNvPicPr preferRelativeResize="0"/>
              <p:nvPr/>
            </p:nvPicPr>
            <p:blipFill rotWithShape="1">
              <a:blip r:embed="rId4">
                <a:alphaModFix/>
              </a:blip>
              <a:srcRect b="0" l="18824" r="0" t="0"/>
              <a:stretch/>
            </p:blipFill>
            <p:spPr>
              <a:xfrm>
                <a:off x="2979875" y="5259850"/>
                <a:ext cx="2228675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1" name="Google Shape;251;p28"/>
              <p:cNvPicPr preferRelativeResize="0"/>
              <p:nvPr/>
            </p:nvPicPr>
            <p:blipFill rotWithShape="1">
              <a:blip r:embed="rId4">
                <a:alphaModFix/>
              </a:blip>
              <a:srcRect b="12650" l="0" r="80345" t="-12650"/>
              <a:stretch/>
            </p:blipFill>
            <p:spPr>
              <a:xfrm>
                <a:off x="3824399" y="4821200"/>
                <a:ext cx="539628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52" name="Google Shape;252;p28"/>
            <p:cNvCxnSpPr/>
            <p:nvPr/>
          </p:nvCxnSpPr>
          <p:spPr>
            <a:xfrm>
              <a:off x="3887401" y="3573960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53" name="Google Shape;253;p28"/>
            <p:cNvSpPr txBox="1"/>
            <p:nvPr/>
          </p:nvSpPr>
          <p:spPr>
            <a:xfrm>
              <a:off x="3905325" y="4345100"/>
              <a:ext cx="13692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March 3-9</a:t>
              </a:r>
              <a:endParaRPr sz="12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54" name="Google Shape;254;p28"/>
          <p:cNvSpPr txBox="1"/>
          <p:nvPr/>
        </p:nvSpPr>
        <p:spPr>
          <a:xfrm>
            <a:off x="340675" y="4427550"/>
            <a:ext cx="192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Coastal Ski Trail!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9"/>
          <p:cNvPicPr preferRelativeResize="0"/>
          <p:nvPr/>
        </p:nvPicPr>
        <p:blipFill rotWithShape="1">
          <a:blip r:embed="rId3">
            <a:alphaModFix/>
          </a:blip>
          <a:srcRect b="-2744" l="951" r="980" t="29366"/>
          <a:stretch/>
        </p:blipFill>
        <p:spPr>
          <a:xfrm>
            <a:off x="-175" y="-2450"/>
            <a:ext cx="9151549" cy="513552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9"/>
          <p:cNvSpPr/>
          <p:nvPr/>
        </p:nvSpPr>
        <p:spPr>
          <a:xfrm>
            <a:off x="0" y="3514725"/>
            <a:ext cx="9149400" cy="1627200"/>
          </a:xfrm>
          <a:prstGeom prst="rect">
            <a:avLst/>
          </a:prstGeom>
          <a:solidFill>
            <a:srgbClr val="254F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1" name="Google Shape;261;p29"/>
          <p:cNvGrpSpPr/>
          <p:nvPr/>
        </p:nvGrpSpPr>
        <p:grpSpPr>
          <a:xfrm>
            <a:off x="3750625" y="2495083"/>
            <a:ext cx="1648151" cy="1595843"/>
            <a:chOff x="3559050" y="2910262"/>
            <a:chExt cx="2026000" cy="1961700"/>
          </a:xfrm>
        </p:grpSpPr>
        <p:sp>
          <p:nvSpPr>
            <p:cNvPr id="262" name="Google Shape;262;p29"/>
            <p:cNvSpPr/>
            <p:nvPr/>
          </p:nvSpPr>
          <p:spPr>
            <a:xfrm>
              <a:off x="3559050" y="2910262"/>
              <a:ext cx="2025900" cy="19617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00038" rotWithShape="0" algn="bl" dir="3300000" dist="180975">
                <a:srgbClr val="000000">
                  <a:alpha val="4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9"/>
            <p:cNvSpPr txBox="1"/>
            <p:nvPr/>
          </p:nvSpPr>
          <p:spPr>
            <a:xfrm>
              <a:off x="3559150" y="3646825"/>
              <a:ext cx="20259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25000" lnSpcReduction="20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800">
                  <a:latin typeface="Lato"/>
                  <a:ea typeface="Lato"/>
                  <a:cs typeface="Lato"/>
                  <a:sym typeface="Lato"/>
                </a:rPr>
                <a:t>Bentonville</a:t>
              </a:r>
              <a:endParaRPr b="1" sz="6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>
                  <a:latin typeface="Lato"/>
                  <a:ea typeface="Lato"/>
                  <a:cs typeface="Lato"/>
                  <a:sym typeface="Lato"/>
                </a:rPr>
                <a:t>Arkansas</a:t>
              </a:r>
              <a:endParaRPr sz="4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64" name="Google Shape;264;p29"/>
            <p:cNvCxnSpPr/>
            <p:nvPr/>
          </p:nvCxnSpPr>
          <p:spPr>
            <a:xfrm>
              <a:off x="3883911" y="4329545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65" name="Google Shape;265;p29"/>
            <p:cNvGrpSpPr/>
            <p:nvPr/>
          </p:nvGrpSpPr>
          <p:grpSpPr>
            <a:xfrm>
              <a:off x="3905285" y="2971253"/>
              <a:ext cx="1369298" cy="588273"/>
              <a:chOff x="2979875" y="4821200"/>
              <a:chExt cx="2228675" cy="957475"/>
            </a:xfrm>
          </p:grpSpPr>
          <p:pic>
            <p:nvPicPr>
              <p:cNvPr id="266" name="Google Shape;266;p29"/>
              <p:cNvPicPr preferRelativeResize="0"/>
              <p:nvPr/>
            </p:nvPicPr>
            <p:blipFill rotWithShape="1">
              <a:blip r:embed="rId4">
                <a:alphaModFix/>
              </a:blip>
              <a:srcRect b="0" l="18824" r="0" t="0"/>
              <a:stretch/>
            </p:blipFill>
            <p:spPr>
              <a:xfrm>
                <a:off x="2979875" y="5259850"/>
                <a:ext cx="2228675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7" name="Google Shape;267;p29"/>
              <p:cNvPicPr preferRelativeResize="0"/>
              <p:nvPr/>
            </p:nvPicPr>
            <p:blipFill rotWithShape="1">
              <a:blip r:embed="rId4">
                <a:alphaModFix/>
              </a:blip>
              <a:srcRect b="12650" l="0" r="80345" t="-12650"/>
              <a:stretch/>
            </p:blipFill>
            <p:spPr>
              <a:xfrm>
                <a:off x="3824399" y="4821200"/>
                <a:ext cx="539628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68" name="Google Shape;268;p29"/>
            <p:cNvCxnSpPr/>
            <p:nvPr/>
          </p:nvCxnSpPr>
          <p:spPr>
            <a:xfrm>
              <a:off x="3887401" y="3573960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69" name="Google Shape;269;p29"/>
            <p:cNvSpPr txBox="1"/>
            <p:nvPr/>
          </p:nvSpPr>
          <p:spPr>
            <a:xfrm>
              <a:off x="3905325" y="4345100"/>
              <a:ext cx="13692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April 19-23</a:t>
              </a:r>
              <a:endParaRPr sz="12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70" name="Google Shape;270;p29"/>
          <p:cNvSpPr txBox="1"/>
          <p:nvPr>
            <p:ph type="title"/>
          </p:nvPr>
        </p:nvSpPr>
        <p:spPr>
          <a:xfrm>
            <a:off x="273600" y="4283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Women’s   Bentonville Mountain Bike Trip</a:t>
            </a:r>
            <a:endParaRPr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0"/>
          <p:cNvPicPr preferRelativeResize="0"/>
          <p:nvPr/>
        </p:nvPicPr>
        <p:blipFill rotWithShape="1">
          <a:blip r:embed="rId3">
            <a:alphaModFix/>
          </a:blip>
          <a:srcRect b="8699" l="0" r="0" t="23550"/>
          <a:stretch/>
        </p:blipFill>
        <p:spPr>
          <a:xfrm>
            <a:off x="2833" y="-4497"/>
            <a:ext cx="9138790" cy="464368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0"/>
          <p:cNvSpPr/>
          <p:nvPr/>
        </p:nvSpPr>
        <p:spPr>
          <a:xfrm>
            <a:off x="0" y="4143375"/>
            <a:ext cx="9144000" cy="1026900"/>
          </a:xfrm>
          <a:prstGeom prst="rect">
            <a:avLst/>
          </a:prstGeom>
          <a:solidFill>
            <a:srgbClr val="254F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7" name="Google Shape;277;p30"/>
          <p:cNvGrpSpPr/>
          <p:nvPr/>
        </p:nvGrpSpPr>
        <p:grpSpPr>
          <a:xfrm>
            <a:off x="3747925" y="3276133"/>
            <a:ext cx="1648151" cy="1595843"/>
            <a:chOff x="3559050" y="2910262"/>
            <a:chExt cx="2026000" cy="1961700"/>
          </a:xfrm>
        </p:grpSpPr>
        <p:sp>
          <p:nvSpPr>
            <p:cNvPr id="278" name="Google Shape;278;p30"/>
            <p:cNvSpPr/>
            <p:nvPr/>
          </p:nvSpPr>
          <p:spPr>
            <a:xfrm>
              <a:off x="3559050" y="2910262"/>
              <a:ext cx="2025900" cy="19617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00038" rotWithShape="0" algn="bl" dir="3300000" dist="180975">
                <a:srgbClr val="000000">
                  <a:alpha val="4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0"/>
            <p:cNvSpPr txBox="1"/>
            <p:nvPr/>
          </p:nvSpPr>
          <p:spPr>
            <a:xfrm>
              <a:off x="3559150" y="3646825"/>
              <a:ext cx="20259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25000" lnSpcReduction="20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800">
                  <a:latin typeface="Lato"/>
                  <a:ea typeface="Lato"/>
                  <a:cs typeface="Lato"/>
                  <a:sym typeface="Lato"/>
                </a:rPr>
                <a:t>Bentonville</a:t>
              </a:r>
              <a:endParaRPr b="1" sz="6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>
                  <a:latin typeface="Lato"/>
                  <a:ea typeface="Lato"/>
                  <a:cs typeface="Lato"/>
                  <a:sym typeface="Lato"/>
                </a:rPr>
                <a:t>Arkansas</a:t>
              </a:r>
              <a:endParaRPr sz="4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80" name="Google Shape;280;p30"/>
            <p:cNvCxnSpPr/>
            <p:nvPr/>
          </p:nvCxnSpPr>
          <p:spPr>
            <a:xfrm>
              <a:off x="3883911" y="4329545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81" name="Google Shape;281;p30"/>
            <p:cNvGrpSpPr/>
            <p:nvPr/>
          </p:nvGrpSpPr>
          <p:grpSpPr>
            <a:xfrm>
              <a:off x="3905285" y="2971253"/>
              <a:ext cx="1369298" cy="588273"/>
              <a:chOff x="2979875" y="4821200"/>
              <a:chExt cx="2228675" cy="957475"/>
            </a:xfrm>
          </p:grpSpPr>
          <p:pic>
            <p:nvPicPr>
              <p:cNvPr id="282" name="Google Shape;282;p30"/>
              <p:cNvPicPr preferRelativeResize="0"/>
              <p:nvPr/>
            </p:nvPicPr>
            <p:blipFill rotWithShape="1">
              <a:blip r:embed="rId4">
                <a:alphaModFix/>
              </a:blip>
              <a:srcRect b="0" l="18824" r="0" t="0"/>
              <a:stretch/>
            </p:blipFill>
            <p:spPr>
              <a:xfrm>
                <a:off x="2979875" y="5259850"/>
                <a:ext cx="2228675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3" name="Google Shape;283;p30"/>
              <p:cNvPicPr preferRelativeResize="0"/>
              <p:nvPr/>
            </p:nvPicPr>
            <p:blipFill rotWithShape="1">
              <a:blip r:embed="rId4">
                <a:alphaModFix/>
              </a:blip>
              <a:srcRect b="12650" l="0" r="80345" t="-12650"/>
              <a:stretch/>
            </p:blipFill>
            <p:spPr>
              <a:xfrm>
                <a:off x="3824399" y="4821200"/>
                <a:ext cx="539628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84" name="Google Shape;284;p30"/>
            <p:cNvCxnSpPr/>
            <p:nvPr/>
          </p:nvCxnSpPr>
          <p:spPr>
            <a:xfrm>
              <a:off x="3887401" y="3573960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85" name="Google Shape;285;p30"/>
            <p:cNvSpPr txBox="1"/>
            <p:nvPr/>
          </p:nvSpPr>
          <p:spPr>
            <a:xfrm>
              <a:off x="3905325" y="4345100"/>
              <a:ext cx="13692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April 19-23</a:t>
              </a:r>
              <a:endPara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1"/>
          <p:cNvPicPr preferRelativeResize="0"/>
          <p:nvPr/>
        </p:nvPicPr>
        <p:blipFill rotWithShape="1">
          <a:blip r:embed="rId3">
            <a:alphaModFix/>
          </a:blip>
          <a:srcRect b="28306" l="0" r="0" t="8649"/>
          <a:stretch/>
        </p:blipFill>
        <p:spPr>
          <a:xfrm>
            <a:off x="0" y="-94311"/>
            <a:ext cx="9143997" cy="432341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1"/>
          <p:cNvSpPr/>
          <p:nvPr/>
        </p:nvSpPr>
        <p:spPr>
          <a:xfrm>
            <a:off x="0" y="4143375"/>
            <a:ext cx="9144000" cy="1026900"/>
          </a:xfrm>
          <a:prstGeom prst="rect">
            <a:avLst/>
          </a:prstGeom>
          <a:solidFill>
            <a:srgbClr val="254F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2" name="Google Shape;292;p31"/>
          <p:cNvGrpSpPr/>
          <p:nvPr/>
        </p:nvGrpSpPr>
        <p:grpSpPr>
          <a:xfrm>
            <a:off x="3747925" y="3276133"/>
            <a:ext cx="1648151" cy="1595843"/>
            <a:chOff x="3559050" y="2910262"/>
            <a:chExt cx="2026000" cy="1961700"/>
          </a:xfrm>
        </p:grpSpPr>
        <p:sp>
          <p:nvSpPr>
            <p:cNvPr id="293" name="Google Shape;293;p31"/>
            <p:cNvSpPr/>
            <p:nvPr/>
          </p:nvSpPr>
          <p:spPr>
            <a:xfrm>
              <a:off x="3559050" y="2910262"/>
              <a:ext cx="2025900" cy="19617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00038" rotWithShape="0" algn="bl" dir="3300000" dist="180975">
                <a:srgbClr val="000000">
                  <a:alpha val="4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1"/>
            <p:cNvSpPr txBox="1"/>
            <p:nvPr/>
          </p:nvSpPr>
          <p:spPr>
            <a:xfrm>
              <a:off x="3559150" y="3646825"/>
              <a:ext cx="20259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25000" lnSpcReduction="20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800">
                  <a:latin typeface="Lato"/>
                  <a:ea typeface="Lato"/>
                  <a:cs typeface="Lato"/>
                  <a:sym typeface="Lato"/>
                </a:rPr>
                <a:t>Bentonville</a:t>
              </a:r>
              <a:endParaRPr b="1" sz="6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>
                  <a:latin typeface="Lato"/>
                  <a:ea typeface="Lato"/>
                  <a:cs typeface="Lato"/>
                  <a:sym typeface="Lato"/>
                </a:rPr>
                <a:t>Arkansas</a:t>
              </a:r>
              <a:endParaRPr sz="4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95" name="Google Shape;295;p31"/>
            <p:cNvCxnSpPr/>
            <p:nvPr/>
          </p:nvCxnSpPr>
          <p:spPr>
            <a:xfrm>
              <a:off x="3883911" y="4329545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96" name="Google Shape;296;p31"/>
            <p:cNvGrpSpPr/>
            <p:nvPr/>
          </p:nvGrpSpPr>
          <p:grpSpPr>
            <a:xfrm>
              <a:off x="3905285" y="2971253"/>
              <a:ext cx="1369298" cy="588273"/>
              <a:chOff x="2979875" y="4821200"/>
              <a:chExt cx="2228675" cy="957475"/>
            </a:xfrm>
          </p:grpSpPr>
          <p:pic>
            <p:nvPicPr>
              <p:cNvPr id="297" name="Google Shape;297;p31"/>
              <p:cNvPicPr preferRelativeResize="0"/>
              <p:nvPr/>
            </p:nvPicPr>
            <p:blipFill rotWithShape="1">
              <a:blip r:embed="rId4">
                <a:alphaModFix/>
              </a:blip>
              <a:srcRect b="0" l="18824" r="0" t="0"/>
              <a:stretch/>
            </p:blipFill>
            <p:spPr>
              <a:xfrm>
                <a:off x="2979875" y="5259850"/>
                <a:ext cx="2228675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31"/>
              <p:cNvPicPr preferRelativeResize="0"/>
              <p:nvPr/>
            </p:nvPicPr>
            <p:blipFill rotWithShape="1">
              <a:blip r:embed="rId4">
                <a:alphaModFix/>
              </a:blip>
              <a:srcRect b="12650" l="0" r="80345" t="-12650"/>
              <a:stretch/>
            </p:blipFill>
            <p:spPr>
              <a:xfrm>
                <a:off x="3824399" y="4821200"/>
                <a:ext cx="539628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99" name="Google Shape;299;p31"/>
            <p:cNvCxnSpPr/>
            <p:nvPr/>
          </p:nvCxnSpPr>
          <p:spPr>
            <a:xfrm>
              <a:off x="3887401" y="3573960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00" name="Google Shape;300;p31"/>
            <p:cNvSpPr txBox="1"/>
            <p:nvPr/>
          </p:nvSpPr>
          <p:spPr>
            <a:xfrm>
              <a:off x="3905325" y="4345100"/>
              <a:ext cx="13692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April 19-23</a:t>
              </a:r>
              <a:endPara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136675" y="330375"/>
            <a:ext cx="8520600" cy="1130100"/>
          </a:xfrm>
          <a:prstGeom prst="rect">
            <a:avLst/>
          </a:prstGeom>
          <a:effectLst>
            <a:outerShdw blurRad="85725" rotWithShape="0" algn="bl" dir="5280000" dist="38100">
              <a:srgbClr val="000000">
                <a:alpha val="4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LET IT GO!</a:t>
            </a:r>
            <a:endParaRPr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/>
          <p:nvPr/>
        </p:nvSpPr>
        <p:spPr>
          <a:xfrm>
            <a:off x="-16375" y="4400550"/>
            <a:ext cx="9189300" cy="751200"/>
          </a:xfrm>
          <a:prstGeom prst="rect">
            <a:avLst/>
          </a:prstGeom>
          <a:solidFill>
            <a:srgbClr val="3557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6" name="Google Shape;306;p32"/>
          <p:cNvGrpSpPr/>
          <p:nvPr/>
        </p:nvGrpSpPr>
        <p:grpSpPr>
          <a:xfrm>
            <a:off x="3692250" y="3318657"/>
            <a:ext cx="1683300" cy="1630200"/>
            <a:chOff x="3324225" y="3251982"/>
            <a:chExt cx="1683300" cy="1630200"/>
          </a:xfrm>
        </p:grpSpPr>
        <p:sp>
          <p:nvSpPr>
            <p:cNvPr id="307" name="Google Shape;307;p32"/>
            <p:cNvSpPr/>
            <p:nvPr/>
          </p:nvSpPr>
          <p:spPr>
            <a:xfrm>
              <a:off x="3324225" y="3251982"/>
              <a:ext cx="1683300" cy="16302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00038" rotWithShape="0" algn="bl" dir="3300000" dist="180975">
                <a:srgbClr val="000000">
                  <a:alpha val="4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08" name="Google Shape;308;p32"/>
            <p:cNvGrpSpPr/>
            <p:nvPr/>
          </p:nvGrpSpPr>
          <p:grpSpPr>
            <a:xfrm>
              <a:off x="3518345" y="3476913"/>
              <a:ext cx="1294725" cy="993218"/>
              <a:chOff x="3868688" y="2162249"/>
              <a:chExt cx="1056573" cy="810525"/>
            </a:xfrm>
          </p:grpSpPr>
          <p:pic>
            <p:nvPicPr>
              <p:cNvPr id="309" name="Google Shape;309;p32"/>
              <p:cNvPicPr preferRelativeResize="0"/>
              <p:nvPr/>
            </p:nvPicPr>
            <p:blipFill rotWithShape="1">
              <a:blip r:embed="rId4">
                <a:alphaModFix/>
              </a:blip>
              <a:srcRect b="27674" l="18823" r="41144" t="27874"/>
              <a:stretch/>
            </p:blipFill>
            <p:spPr>
              <a:xfrm>
                <a:off x="3872225" y="2588125"/>
                <a:ext cx="1014902" cy="212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0" name="Google Shape;310;p32"/>
              <p:cNvPicPr preferRelativeResize="0"/>
              <p:nvPr/>
            </p:nvPicPr>
            <p:blipFill rotWithShape="1">
              <a:blip r:embed="rId4">
                <a:alphaModFix/>
              </a:blip>
              <a:srcRect b="12648" l="0" r="80345" t="10881"/>
              <a:stretch/>
            </p:blipFill>
            <p:spPr>
              <a:xfrm>
                <a:off x="4130350" y="2162249"/>
                <a:ext cx="498299" cy="3663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1" name="Google Shape;311;p32"/>
              <p:cNvPicPr preferRelativeResize="0"/>
              <p:nvPr/>
            </p:nvPicPr>
            <p:blipFill rotWithShape="1">
              <a:blip r:embed="rId4">
                <a:alphaModFix/>
              </a:blip>
              <a:srcRect b="25781" l="58320" r="4" t="29768"/>
              <a:stretch/>
            </p:blipFill>
            <p:spPr>
              <a:xfrm>
                <a:off x="3868688" y="2759825"/>
                <a:ext cx="1056573" cy="212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2" name="Google Shape;312;p32"/>
          <p:cNvSpPr txBox="1"/>
          <p:nvPr>
            <p:ph idx="4294967295" type="body"/>
          </p:nvPr>
        </p:nvSpPr>
        <p:spPr>
          <a:xfrm>
            <a:off x="1943100" y="761950"/>
            <a:ext cx="5324400" cy="19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Trip Information go to: </a:t>
            </a:r>
            <a:endParaRPr sz="30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-368300" lvl="0" marL="45720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Char char="❖"/>
            </a:pPr>
            <a:r>
              <a:rPr lang="en" sz="2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Email me at </a:t>
            </a:r>
            <a:r>
              <a:rPr b="1" lang="en" sz="2200" u="sng">
                <a:solidFill>
                  <a:srgbClr val="E6F2FF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kim@enduradv.com</a:t>
            </a:r>
            <a:r>
              <a:rPr lang="en" sz="2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6830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Char char="❖"/>
            </a:pPr>
            <a:r>
              <a:rPr lang="en" sz="2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Visit us at </a:t>
            </a:r>
            <a:r>
              <a:rPr b="1" lang="en" sz="2200" u="sng">
                <a:solidFill>
                  <a:srgbClr val="E6F2FF"/>
                </a:solid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www.enduradv.com</a:t>
            </a:r>
            <a:endParaRPr b="1" sz="2200">
              <a:solidFill>
                <a:srgbClr val="E6F2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8050" y="2203125"/>
            <a:ext cx="2834175" cy="283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1775" y="627425"/>
            <a:ext cx="6504999" cy="12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ctrTitle"/>
          </p:nvPr>
        </p:nvSpPr>
        <p:spPr>
          <a:xfrm>
            <a:off x="757650" y="272725"/>
            <a:ext cx="7628700" cy="1075800"/>
          </a:xfrm>
          <a:prstGeom prst="rect">
            <a:avLst/>
          </a:prstGeom>
          <a:effectLst>
            <a:outerShdw blurRad="85725" rotWithShape="0" algn="bl" dir="5280000" dist="3810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EYES FOCUSED AHEAD</a:t>
            </a:r>
            <a:endParaRPr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ctrTitle"/>
          </p:nvPr>
        </p:nvSpPr>
        <p:spPr>
          <a:xfrm>
            <a:off x="425850" y="417400"/>
            <a:ext cx="8292300" cy="1167900"/>
          </a:xfrm>
          <a:prstGeom prst="rect">
            <a:avLst/>
          </a:prstGeom>
          <a:effectLst>
            <a:outerShdw blurRad="85725" rotWithShape="0" algn="bl" dir="5280000" dist="38100">
              <a:srgbClr val="000000">
                <a:alpha val="45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DREAM BIG!</a:t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3">
            <a:alphaModFix/>
          </a:blip>
          <a:srcRect b="544" l="0" r="0" t="36164"/>
          <a:stretch/>
        </p:blipFill>
        <p:spPr>
          <a:xfrm>
            <a:off x="0" y="-1"/>
            <a:ext cx="9144003" cy="434085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7"/>
          <p:cNvSpPr/>
          <p:nvPr/>
        </p:nvSpPr>
        <p:spPr>
          <a:xfrm>
            <a:off x="-16375" y="4111525"/>
            <a:ext cx="9189300" cy="1040100"/>
          </a:xfrm>
          <a:prstGeom prst="rect">
            <a:avLst/>
          </a:prstGeom>
          <a:solidFill>
            <a:srgbClr val="3557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7"/>
          <p:cNvSpPr/>
          <p:nvPr/>
        </p:nvSpPr>
        <p:spPr>
          <a:xfrm>
            <a:off x="3633925" y="3551875"/>
            <a:ext cx="1373700" cy="13302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  <a:effectLst>
            <a:outerShdw blurRad="300038" rotWithShape="0" algn="bl" dir="3300000" dist="180975">
              <a:srgbClr val="000000">
                <a:alpha val="4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" name="Google Shape;77;p17"/>
          <p:cNvGrpSpPr/>
          <p:nvPr/>
        </p:nvGrpSpPr>
        <p:grpSpPr>
          <a:xfrm>
            <a:off x="3792488" y="3735512"/>
            <a:ext cx="1056573" cy="810525"/>
            <a:chOff x="3868688" y="2162249"/>
            <a:chExt cx="1056573" cy="810525"/>
          </a:xfrm>
        </p:grpSpPr>
        <p:pic>
          <p:nvPicPr>
            <p:cNvPr id="78" name="Google Shape;78;p17"/>
            <p:cNvPicPr preferRelativeResize="0"/>
            <p:nvPr/>
          </p:nvPicPr>
          <p:blipFill rotWithShape="1">
            <a:blip r:embed="rId4">
              <a:alphaModFix/>
            </a:blip>
            <a:srcRect b="27674" l="18823" r="41144" t="27874"/>
            <a:stretch/>
          </p:blipFill>
          <p:spPr>
            <a:xfrm>
              <a:off x="3872225" y="2588125"/>
              <a:ext cx="1014902" cy="212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7"/>
            <p:cNvPicPr preferRelativeResize="0"/>
            <p:nvPr/>
          </p:nvPicPr>
          <p:blipFill rotWithShape="1">
            <a:blip r:embed="rId4">
              <a:alphaModFix/>
            </a:blip>
            <a:srcRect b="12648" l="0" r="80345" t="10881"/>
            <a:stretch/>
          </p:blipFill>
          <p:spPr>
            <a:xfrm>
              <a:off x="4130350" y="2162249"/>
              <a:ext cx="498299" cy="36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7"/>
            <p:cNvPicPr preferRelativeResize="0"/>
            <p:nvPr/>
          </p:nvPicPr>
          <p:blipFill rotWithShape="1">
            <a:blip r:embed="rId4">
              <a:alphaModFix/>
            </a:blip>
            <a:srcRect b="25781" l="58320" r="4" t="29768"/>
            <a:stretch/>
          </p:blipFill>
          <p:spPr>
            <a:xfrm>
              <a:off x="3868688" y="2759825"/>
              <a:ext cx="1056573" cy="212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/>
          <p:nvPr/>
        </p:nvSpPr>
        <p:spPr>
          <a:xfrm>
            <a:off x="12275" y="0"/>
            <a:ext cx="9128100" cy="5143500"/>
          </a:xfrm>
          <a:prstGeom prst="rect">
            <a:avLst/>
          </a:prstGeom>
          <a:solidFill>
            <a:srgbClr val="030303">
              <a:alpha val="3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8"/>
          <p:cNvSpPr txBox="1"/>
          <p:nvPr>
            <p:ph type="title"/>
          </p:nvPr>
        </p:nvSpPr>
        <p:spPr>
          <a:xfrm>
            <a:off x="303575" y="671875"/>
            <a:ext cx="8520600" cy="572700"/>
          </a:xfrm>
          <a:prstGeom prst="rect">
            <a:avLst/>
          </a:prstGeom>
          <a:effectLst>
            <a:outerShdw blurRad="114300" rotWithShape="0" algn="bl" dir="1980000" dist="38100">
              <a:srgbClr val="000000">
                <a:alpha val="8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Ski Trips 2022-23 </a:t>
            </a:r>
            <a:endParaRPr sz="30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7" name="Google Shape;87;p18"/>
          <p:cNvSpPr txBox="1"/>
          <p:nvPr/>
        </p:nvSpPr>
        <p:spPr>
          <a:xfrm>
            <a:off x="1207625" y="1376675"/>
            <a:ext cx="6712500" cy="13698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38100">
              <a:srgbClr val="000000">
                <a:alpha val="92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Canada: SilverStar &amp; Sovereign Lake</a:t>
            </a:r>
            <a:endParaRPr b="1" sz="2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Washington: Methow Valley</a:t>
            </a:r>
            <a:endParaRPr b="1" sz="2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Alaska: Tour of Anchorage</a:t>
            </a:r>
            <a:endParaRPr b="1" sz="2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8"/>
          <p:cNvSpPr/>
          <p:nvPr/>
        </p:nvSpPr>
        <p:spPr>
          <a:xfrm>
            <a:off x="-16375" y="4400550"/>
            <a:ext cx="9160500" cy="751200"/>
          </a:xfrm>
          <a:prstGeom prst="rect">
            <a:avLst/>
          </a:prstGeom>
          <a:solidFill>
            <a:srgbClr val="3557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" name="Google Shape;89;p18"/>
          <p:cNvGrpSpPr/>
          <p:nvPr/>
        </p:nvGrpSpPr>
        <p:grpSpPr>
          <a:xfrm>
            <a:off x="3722225" y="3318657"/>
            <a:ext cx="1683300" cy="1630200"/>
            <a:chOff x="3324225" y="3251982"/>
            <a:chExt cx="1683300" cy="1630200"/>
          </a:xfrm>
        </p:grpSpPr>
        <p:sp>
          <p:nvSpPr>
            <p:cNvPr id="90" name="Google Shape;90;p18"/>
            <p:cNvSpPr/>
            <p:nvPr/>
          </p:nvSpPr>
          <p:spPr>
            <a:xfrm>
              <a:off x="3324225" y="3251982"/>
              <a:ext cx="1683300" cy="16302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00038" rotWithShape="0" algn="bl" dir="3300000" dist="180975">
                <a:srgbClr val="000000">
                  <a:alpha val="4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1" name="Google Shape;91;p18"/>
            <p:cNvGrpSpPr/>
            <p:nvPr/>
          </p:nvGrpSpPr>
          <p:grpSpPr>
            <a:xfrm>
              <a:off x="3518345" y="3476913"/>
              <a:ext cx="1294725" cy="993218"/>
              <a:chOff x="3868688" y="2162249"/>
              <a:chExt cx="1056573" cy="810525"/>
            </a:xfrm>
          </p:grpSpPr>
          <p:pic>
            <p:nvPicPr>
              <p:cNvPr id="92" name="Google Shape;92;p18"/>
              <p:cNvPicPr preferRelativeResize="0"/>
              <p:nvPr/>
            </p:nvPicPr>
            <p:blipFill rotWithShape="1">
              <a:blip r:embed="rId4">
                <a:alphaModFix/>
              </a:blip>
              <a:srcRect b="27674" l="18823" r="41144" t="27874"/>
              <a:stretch/>
            </p:blipFill>
            <p:spPr>
              <a:xfrm>
                <a:off x="3872225" y="2588125"/>
                <a:ext cx="1014902" cy="212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3" name="Google Shape;93;p18"/>
              <p:cNvPicPr preferRelativeResize="0"/>
              <p:nvPr/>
            </p:nvPicPr>
            <p:blipFill rotWithShape="1">
              <a:blip r:embed="rId4">
                <a:alphaModFix/>
              </a:blip>
              <a:srcRect b="12648" l="0" r="80345" t="10881"/>
              <a:stretch/>
            </p:blipFill>
            <p:spPr>
              <a:xfrm>
                <a:off x="4130350" y="2162249"/>
                <a:ext cx="498299" cy="3663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4" name="Google Shape;94;p18"/>
              <p:cNvPicPr preferRelativeResize="0"/>
              <p:nvPr/>
            </p:nvPicPr>
            <p:blipFill rotWithShape="1">
              <a:blip r:embed="rId4">
                <a:alphaModFix/>
              </a:blip>
              <a:srcRect b="25781" l="58320" r="4" t="29768"/>
              <a:stretch/>
            </p:blipFill>
            <p:spPr>
              <a:xfrm>
                <a:off x="3868688" y="2759825"/>
                <a:ext cx="1056573" cy="212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 rotWithShape="1">
          <a:blip r:embed="rId3">
            <a:alphaModFix/>
          </a:blip>
          <a:srcRect b="6458" l="1342" r="-88" t="34341"/>
          <a:stretch/>
        </p:blipFill>
        <p:spPr>
          <a:xfrm>
            <a:off x="-16375" y="0"/>
            <a:ext cx="9181300" cy="41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/>
          <p:nvPr/>
        </p:nvSpPr>
        <p:spPr>
          <a:xfrm>
            <a:off x="-16375" y="4111525"/>
            <a:ext cx="9189300" cy="1040100"/>
          </a:xfrm>
          <a:prstGeom prst="rect">
            <a:avLst/>
          </a:prstGeom>
          <a:solidFill>
            <a:srgbClr val="3557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1" name="Google Shape;101;p19"/>
          <p:cNvGrpSpPr/>
          <p:nvPr/>
        </p:nvGrpSpPr>
        <p:grpSpPr>
          <a:xfrm>
            <a:off x="3559060" y="3276133"/>
            <a:ext cx="1648151" cy="1595843"/>
            <a:chOff x="3559050" y="2910262"/>
            <a:chExt cx="2026000" cy="1961700"/>
          </a:xfrm>
        </p:grpSpPr>
        <p:sp>
          <p:nvSpPr>
            <p:cNvPr id="102" name="Google Shape;102;p19"/>
            <p:cNvSpPr/>
            <p:nvPr/>
          </p:nvSpPr>
          <p:spPr>
            <a:xfrm>
              <a:off x="3559050" y="2910262"/>
              <a:ext cx="2025900" cy="19617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00038" rotWithShape="0" algn="bl" dir="3300000" dist="180975">
                <a:srgbClr val="000000">
                  <a:alpha val="4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9"/>
            <p:cNvSpPr txBox="1"/>
            <p:nvPr/>
          </p:nvSpPr>
          <p:spPr>
            <a:xfrm>
              <a:off x="3559150" y="3646825"/>
              <a:ext cx="20259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25000" lnSpcReduction="20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948">
                  <a:latin typeface="Lato"/>
                  <a:ea typeface="Lato"/>
                  <a:cs typeface="Lato"/>
                  <a:sym typeface="Lato"/>
                </a:rPr>
                <a:t>SILVERSTAR</a:t>
              </a:r>
              <a:endParaRPr b="1" sz="7948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>
                  <a:latin typeface="Lato"/>
                  <a:ea typeface="Lato"/>
                  <a:cs typeface="Lato"/>
                  <a:sym typeface="Lato"/>
                </a:rPr>
                <a:t>British Columbia</a:t>
              </a:r>
              <a:endParaRPr sz="4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04" name="Google Shape;104;p19"/>
            <p:cNvCxnSpPr/>
            <p:nvPr/>
          </p:nvCxnSpPr>
          <p:spPr>
            <a:xfrm>
              <a:off x="3883911" y="4329545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5" name="Google Shape;105;p19"/>
            <p:cNvGrpSpPr/>
            <p:nvPr/>
          </p:nvGrpSpPr>
          <p:grpSpPr>
            <a:xfrm>
              <a:off x="3905285" y="2971253"/>
              <a:ext cx="1369298" cy="588273"/>
              <a:chOff x="2979875" y="4821200"/>
              <a:chExt cx="2228675" cy="957475"/>
            </a:xfrm>
          </p:grpSpPr>
          <p:pic>
            <p:nvPicPr>
              <p:cNvPr id="106" name="Google Shape;106;p19"/>
              <p:cNvPicPr preferRelativeResize="0"/>
              <p:nvPr/>
            </p:nvPicPr>
            <p:blipFill rotWithShape="1">
              <a:blip r:embed="rId4">
                <a:alphaModFix/>
              </a:blip>
              <a:srcRect b="0" l="18824" r="0" t="0"/>
              <a:stretch/>
            </p:blipFill>
            <p:spPr>
              <a:xfrm>
                <a:off x="2979875" y="5259850"/>
                <a:ext cx="2228675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" name="Google Shape;107;p19"/>
              <p:cNvPicPr preferRelativeResize="0"/>
              <p:nvPr/>
            </p:nvPicPr>
            <p:blipFill rotWithShape="1">
              <a:blip r:embed="rId4">
                <a:alphaModFix/>
              </a:blip>
              <a:srcRect b="12650" l="0" r="80345" t="-12650"/>
              <a:stretch/>
            </p:blipFill>
            <p:spPr>
              <a:xfrm>
                <a:off x="3824399" y="4821200"/>
                <a:ext cx="539628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08" name="Google Shape;108;p19"/>
            <p:cNvCxnSpPr/>
            <p:nvPr/>
          </p:nvCxnSpPr>
          <p:spPr>
            <a:xfrm>
              <a:off x="3887401" y="3573960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9" name="Google Shape;109;p19"/>
            <p:cNvSpPr txBox="1"/>
            <p:nvPr/>
          </p:nvSpPr>
          <p:spPr>
            <a:xfrm>
              <a:off x="3905325" y="4345100"/>
              <a:ext cx="13692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Dec. </a:t>
              </a:r>
              <a:r>
                <a:rPr lang="en"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6-12</a:t>
              </a:r>
              <a:endParaRPr sz="1200"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9599475" y="1886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SilverStar, BC:  Dec. 6 -12</a:t>
            </a:r>
            <a:endParaRPr b="1" sz="3000"/>
          </a:p>
        </p:txBody>
      </p:sp>
      <p:pic>
        <p:nvPicPr>
          <p:cNvPr id="115" name="Google Shape;115;p20"/>
          <p:cNvPicPr preferRelativeResize="0"/>
          <p:nvPr/>
        </p:nvPicPr>
        <p:blipFill rotWithShape="1">
          <a:blip r:embed="rId3">
            <a:alphaModFix/>
          </a:blip>
          <a:srcRect b="11170" l="179" r="0" t="19787"/>
          <a:stretch/>
        </p:blipFill>
        <p:spPr>
          <a:xfrm>
            <a:off x="0" y="-10550"/>
            <a:ext cx="9150484" cy="474670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/>
          <p:nvPr/>
        </p:nvSpPr>
        <p:spPr>
          <a:xfrm>
            <a:off x="-16375" y="4111525"/>
            <a:ext cx="9189300" cy="1040100"/>
          </a:xfrm>
          <a:prstGeom prst="rect">
            <a:avLst/>
          </a:prstGeom>
          <a:solidFill>
            <a:srgbClr val="3557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7" name="Google Shape;117;p20"/>
          <p:cNvGrpSpPr/>
          <p:nvPr/>
        </p:nvGrpSpPr>
        <p:grpSpPr>
          <a:xfrm>
            <a:off x="3559060" y="3276133"/>
            <a:ext cx="1648151" cy="1595843"/>
            <a:chOff x="3559050" y="2910262"/>
            <a:chExt cx="2026000" cy="1961700"/>
          </a:xfrm>
        </p:grpSpPr>
        <p:sp>
          <p:nvSpPr>
            <p:cNvPr id="118" name="Google Shape;118;p20"/>
            <p:cNvSpPr/>
            <p:nvPr/>
          </p:nvSpPr>
          <p:spPr>
            <a:xfrm>
              <a:off x="3559050" y="2910262"/>
              <a:ext cx="2025900" cy="19617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00038" rotWithShape="0" algn="bl" dir="3300000" dist="180975">
                <a:srgbClr val="000000">
                  <a:alpha val="4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0"/>
            <p:cNvSpPr txBox="1"/>
            <p:nvPr/>
          </p:nvSpPr>
          <p:spPr>
            <a:xfrm>
              <a:off x="3559150" y="3646825"/>
              <a:ext cx="20259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25000" lnSpcReduction="20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948">
                  <a:latin typeface="Lato"/>
                  <a:ea typeface="Lato"/>
                  <a:cs typeface="Lato"/>
                  <a:sym typeface="Lato"/>
                </a:rPr>
                <a:t>SILVERSTAR</a:t>
              </a:r>
              <a:endParaRPr b="1" sz="7948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>
                  <a:latin typeface="Lato"/>
                  <a:ea typeface="Lato"/>
                  <a:cs typeface="Lato"/>
                  <a:sym typeface="Lato"/>
                </a:rPr>
                <a:t>British Columbia</a:t>
              </a:r>
              <a:endParaRPr sz="4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20" name="Google Shape;120;p20"/>
            <p:cNvCxnSpPr/>
            <p:nvPr/>
          </p:nvCxnSpPr>
          <p:spPr>
            <a:xfrm>
              <a:off x="3883911" y="4329545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21" name="Google Shape;121;p20"/>
            <p:cNvGrpSpPr/>
            <p:nvPr/>
          </p:nvGrpSpPr>
          <p:grpSpPr>
            <a:xfrm>
              <a:off x="3905285" y="2971253"/>
              <a:ext cx="1369298" cy="588273"/>
              <a:chOff x="2979875" y="4821200"/>
              <a:chExt cx="2228675" cy="957475"/>
            </a:xfrm>
          </p:grpSpPr>
          <p:pic>
            <p:nvPicPr>
              <p:cNvPr id="122" name="Google Shape;122;p20"/>
              <p:cNvPicPr preferRelativeResize="0"/>
              <p:nvPr/>
            </p:nvPicPr>
            <p:blipFill rotWithShape="1">
              <a:blip r:embed="rId4">
                <a:alphaModFix/>
              </a:blip>
              <a:srcRect b="0" l="18824" r="0" t="0"/>
              <a:stretch/>
            </p:blipFill>
            <p:spPr>
              <a:xfrm>
                <a:off x="2979875" y="5259850"/>
                <a:ext cx="2228675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" name="Google Shape;123;p20"/>
              <p:cNvPicPr preferRelativeResize="0"/>
              <p:nvPr/>
            </p:nvPicPr>
            <p:blipFill rotWithShape="1">
              <a:blip r:embed="rId4">
                <a:alphaModFix/>
              </a:blip>
              <a:srcRect b="12650" l="0" r="80345" t="-12650"/>
              <a:stretch/>
            </p:blipFill>
            <p:spPr>
              <a:xfrm>
                <a:off x="3824399" y="4821200"/>
                <a:ext cx="539628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24" name="Google Shape;124;p20"/>
            <p:cNvCxnSpPr/>
            <p:nvPr/>
          </p:nvCxnSpPr>
          <p:spPr>
            <a:xfrm>
              <a:off x="3887401" y="3573960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5" name="Google Shape;125;p20"/>
            <p:cNvSpPr txBox="1"/>
            <p:nvPr/>
          </p:nvSpPr>
          <p:spPr>
            <a:xfrm>
              <a:off x="3905325" y="4345100"/>
              <a:ext cx="13692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Dec. 6-12</a:t>
              </a:r>
              <a:endParaRPr sz="1200"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1"/>
          <p:cNvPicPr preferRelativeResize="0"/>
          <p:nvPr/>
        </p:nvPicPr>
        <p:blipFill rotWithShape="1">
          <a:blip r:embed="rId3">
            <a:alphaModFix/>
          </a:blip>
          <a:srcRect b="0" l="0" r="0" t="39587"/>
          <a:stretch/>
        </p:blipFill>
        <p:spPr>
          <a:xfrm>
            <a:off x="-40439" y="-16375"/>
            <a:ext cx="9220111" cy="4177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/>
          <p:nvPr/>
        </p:nvSpPr>
        <p:spPr>
          <a:xfrm>
            <a:off x="-16375" y="4111525"/>
            <a:ext cx="9189300" cy="1040100"/>
          </a:xfrm>
          <a:prstGeom prst="rect">
            <a:avLst/>
          </a:prstGeom>
          <a:solidFill>
            <a:srgbClr val="3557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2" name="Google Shape;132;p21"/>
          <p:cNvGrpSpPr/>
          <p:nvPr/>
        </p:nvGrpSpPr>
        <p:grpSpPr>
          <a:xfrm>
            <a:off x="3559060" y="3276133"/>
            <a:ext cx="1648151" cy="1595843"/>
            <a:chOff x="3559050" y="2910262"/>
            <a:chExt cx="2026000" cy="1961700"/>
          </a:xfrm>
        </p:grpSpPr>
        <p:sp>
          <p:nvSpPr>
            <p:cNvPr id="133" name="Google Shape;133;p21"/>
            <p:cNvSpPr/>
            <p:nvPr/>
          </p:nvSpPr>
          <p:spPr>
            <a:xfrm>
              <a:off x="3559050" y="2910262"/>
              <a:ext cx="2025900" cy="19617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00038" rotWithShape="0" algn="bl" dir="3300000" dist="180975">
                <a:srgbClr val="000000">
                  <a:alpha val="4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1"/>
            <p:cNvSpPr txBox="1"/>
            <p:nvPr/>
          </p:nvSpPr>
          <p:spPr>
            <a:xfrm>
              <a:off x="3559150" y="3646825"/>
              <a:ext cx="20259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25000" lnSpcReduction="20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948">
                  <a:latin typeface="Lato"/>
                  <a:ea typeface="Lato"/>
                  <a:cs typeface="Lato"/>
                  <a:sym typeface="Lato"/>
                </a:rPr>
                <a:t>SILVERSTAR</a:t>
              </a:r>
              <a:endParaRPr b="1" sz="7948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>
                  <a:latin typeface="Lato"/>
                  <a:ea typeface="Lato"/>
                  <a:cs typeface="Lato"/>
                  <a:sym typeface="Lato"/>
                </a:rPr>
                <a:t>British Columbia</a:t>
              </a:r>
              <a:endParaRPr sz="4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35" name="Google Shape;135;p21"/>
            <p:cNvCxnSpPr/>
            <p:nvPr/>
          </p:nvCxnSpPr>
          <p:spPr>
            <a:xfrm>
              <a:off x="3883911" y="4329545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36" name="Google Shape;136;p21"/>
            <p:cNvGrpSpPr/>
            <p:nvPr/>
          </p:nvGrpSpPr>
          <p:grpSpPr>
            <a:xfrm>
              <a:off x="3905285" y="2971253"/>
              <a:ext cx="1369298" cy="588273"/>
              <a:chOff x="2979875" y="4821200"/>
              <a:chExt cx="2228675" cy="957475"/>
            </a:xfrm>
          </p:grpSpPr>
          <p:pic>
            <p:nvPicPr>
              <p:cNvPr id="137" name="Google Shape;137;p21"/>
              <p:cNvPicPr preferRelativeResize="0"/>
              <p:nvPr/>
            </p:nvPicPr>
            <p:blipFill rotWithShape="1">
              <a:blip r:embed="rId4">
                <a:alphaModFix/>
              </a:blip>
              <a:srcRect b="0" l="18824" r="0" t="0"/>
              <a:stretch/>
            </p:blipFill>
            <p:spPr>
              <a:xfrm>
                <a:off x="2979875" y="5259850"/>
                <a:ext cx="2228675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21"/>
              <p:cNvPicPr preferRelativeResize="0"/>
              <p:nvPr/>
            </p:nvPicPr>
            <p:blipFill rotWithShape="1">
              <a:blip r:embed="rId4">
                <a:alphaModFix/>
              </a:blip>
              <a:srcRect b="12650" l="0" r="80345" t="-12650"/>
              <a:stretch/>
            </p:blipFill>
            <p:spPr>
              <a:xfrm>
                <a:off x="3824399" y="4821200"/>
                <a:ext cx="539628" cy="518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39" name="Google Shape;139;p21"/>
            <p:cNvCxnSpPr/>
            <p:nvPr/>
          </p:nvCxnSpPr>
          <p:spPr>
            <a:xfrm>
              <a:off x="3887401" y="3573960"/>
              <a:ext cx="136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40" name="Google Shape;140;p21"/>
            <p:cNvSpPr txBox="1"/>
            <p:nvPr/>
          </p:nvSpPr>
          <p:spPr>
            <a:xfrm>
              <a:off x="3905325" y="4345100"/>
              <a:ext cx="13692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Dec. 6-12</a:t>
              </a:r>
              <a:endParaRPr sz="1200"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