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3"/>
  </p:notesMasterIdLst>
  <p:sldIdLst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</p:sldIdLst>
  <p:sldSz cx="18288000" cy="10287000"/>
  <p:notesSz cx="6858000" cy="9144000"/>
  <p:embeddedFontLst>
    <p:embeddedFont>
      <p:font typeface="Open Sans" charset="1" panose="020B0606030504020204"/>
      <p:regular r:id="rId6"/>
    </p:embeddedFont>
    <p:embeddedFont>
      <p:font typeface="Open Sans Bold" charset="1" panose="020B0806030504020204"/>
      <p:regular r:id="rId7"/>
    </p:embeddedFont>
    <p:embeddedFont>
      <p:font typeface="Open Sans Italics" charset="1" panose="020B0606030504020204"/>
      <p:regular r:id="rId8"/>
    </p:embeddedFont>
    <p:embeddedFont>
      <p:font typeface="Open Sans Bold Italics" charset="1" panose="020B0806030504020204"/>
      <p:regular r:id="rId9"/>
    </p:embeddedFont>
    <p:embeddedFont>
      <p:font typeface="Glacial Indifference" charset="1" panose="00000000000000000000"/>
      <p:regular r:id="rId10"/>
    </p:embeddedFont>
    <p:embeddedFont>
      <p:font typeface="Glacial Indifference Bold" charset="1" panose="00000800000000000000"/>
      <p:regular r:id="rId11"/>
    </p:embeddedFont>
    <p:embeddedFont>
      <p:font typeface="Glacial Indifference Italics" charset="1" panose="00000000000000000000"/>
      <p:regular r:id="rId12"/>
    </p:embeddedFont>
    <p:embeddedFont>
      <p:font typeface="Glacial Indifference Bold Italics" charset="1" panose="00000800000000000000"/>
      <p:regular r:id="rId13"/>
    </p:embeddedFont>
    <p:embeddedFont>
      <p:font typeface="Arimo" charset="1" panose="020B0604020202020204"/>
      <p:regular r:id="rId14"/>
    </p:embeddedFont>
    <p:embeddedFont>
      <p:font typeface="Arimo Bold" charset="1" panose="020B0704020202020204"/>
      <p:regular r:id="rId15"/>
    </p:embeddedFont>
    <p:embeddedFont>
      <p:font typeface="Arimo Italics" charset="1" panose="020B0604020202090204"/>
      <p:regular r:id="rId16"/>
    </p:embeddedFont>
    <p:embeddedFont>
      <p:font typeface="Arimo Bold Italics" charset="1" panose="020B0704020202090204"/>
      <p:regular r:id="rId17"/>
    </p:embeddedFont>
    <p:embeddedFont>
      <p:font typeface="Agrandir Black" charset="1" panose="00000A00000000000000"/>
      <p:regular r:id="rId18"/>
    </p:embeddedFont>
    <p:embeddedFont>
      <p:font typeface="Agrandir Black Italics" charset="1" panose="00000A00000000000000"/>
      <p:regular r:id="rId19"/>
    </p:embeddedFont>
    <p:embeddedFont>
      <p:font typeface="Balgin" charset="1" panose="00000300000000000000"/>
      <p:regular r:id="rId20"/>
    </p:embeddedFont>
    <p:embeddedFont>
      <p:font typeface="Balgin Italics" charset="1" panose="00000300000000000000"/>
      <p:regular r:id="rId21"/>
    </p:embeddedFont>
    <p:embeddedFont>
      <p:font typeface="Josefin Sans" charset="1" panose="00000500000000000000"/>
      <p:regular r:id="rId22"/>
    </p:embeddedFont>
    <p:embeddedFont>
      <p:font typeface="Josefin Sans Bold" charset="1" panose="00000800000000000000"/>
      <p:regular r:id="rId23"/>
    </p:embeddedFont>
    <p:embeddedFont>
      <p:font typeface="Josefin Sans Italics" charset="1" panose="00000500000000000000"/>
      <p:regular r:id="rId24"/>
    </p:embeddedFont>
    <p:embeddedFont>
      <p:font typeface="Josefin Sans Bold Italics" charset="1" panose="00000800000000000000"/>
      <p:regular r:id="rId25"/>
    </p:embeddedFont>
    <p:embeddedFont>
      <p:font typeface="Josefin Sans Thin" charset="1" panose="00000300000000000000"/>
      <p:regular r:id="rId26"/>
    </p:embeddedFont>
    <p:embeddedFont>
      <p:font typeface="Josefin Sans Thin Italics" charset="1" panose="00000300000000000000"/>
      <p:regular r:id="rId27"/>
    </p:embeddedFont>
    <p:embeddedFont>
      <p:font typeface="Josefin Sans Light" charset="1" panose="00000400000000000000"/>
      <p:regular r:id="rId28"/>
    </p:embeddedFont>
    <p:embeddedFont>
      <p:font typeface="Josefin Sans Light Italics" charset="1" panose="00000400000000000000"/>
      <p:regular r:id="rId29"/>
    </p:embeddedFont>
    <p:embeddedFont>
      <p:font typeface="Josefin Sans Semi-Bold" charset="1" panose="00000700000000000000"/>
      <p:regular r:id="rId30"/>
    </p:embeddedFont>
    <p:embeddedFont>
      <p:font typeface="Josefin Sans Semi-Bold Italics" charset="1" panose="000007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slides/slide1.xml" Type="http://schemas.openxmlformats.org/officeDocument/2006/relationships/slide"/><Relationship Id="rId33" Target="slides/slide2.xml" Type="http://schemas.openxmlformats.org/officeDocument/2006/relationships/slide"/><Relationship Id="rId34" Target="slides/slide3.xml" Type="http://schemas.openxmlformats.org/officeDocument/2006/relationships/slide"/><Relationship Id="rId35" Target="slides/slide4.xml" Type="http://schemas.openxmlformats.org/officeDocument/2006/relationships/slide"/><Relationship Id="rId36" Target="slides/slide5.xml" Type="http://schemas.openxmlformats.org/officeDocument/2006/relationships/slide"/><Relationship Id="rId37" Target="slides/slide6.xml" Type="http://schemas.openxmlformats.org/officeDocument/2006/relationships/slide"/><Relationship Id="rId38" Target="slides/slide7.xml" Type="http://schemas.openxmlformats.org/officeDocument/2006/relationships/slide"/><Relationship Id="rId39" Target="slides/slide8.xml" Type="http://schemas.openxmlformats.org/officeDocument/2006/relationships/slide"/><Relationship Id="rId4" Target="theme/theme1.xml" Type="http://schemas.openxmlformats.org/officeDocument/2006/relationships/theme"/><Relationship Id="rId40" Target="slides/slide9.xml" Type="http://schemas.openxmlformats.org/officeDocument/2006/relationships/slide"/><Relationship Id="rId41" Target="slides/slide10.xml" Type="http://schemas.openxmlformats.org/officeDocument/2006/relationships/slide"/><Relationship Id="rId42" Target="slides/slide11.xml" Type="http://schemas.openxmlformats.org/officeDocument/2006/relationships/slide"/><Relationship Id="rId43" Target="slides/slide12.xml" Type="http://schemas.openxmlformats.org/officeDocument/2006/relationships/slide"/><Relationship Id="rId44" Target="slides/slide13.xml" Type="http://schemas.openxmlformats.org/officeDocument/2006/relationships/slide"/><Relationship Id="rId45" Target="slides/slide14.xml" Type="http://schemas.openxmlformats.org/officeDocument/2006/relationships/slide"/><Relationship Id="rId46" Target="slides/slide15.xml" Type="http://schemas.openxmlformats.org/officeDocument/2006/relationships/slide"/><Relationship Id="rId47" Target="slides/slide16.xml" Type="http://schemas.openxmlformats.org/officeDocument/2006/relationships/slide"/><Relationship Id="rId48" Target="slides/slide17.xml" Type="http://schemas.openxmlformats.org/officeDocument/2006/relationships/slide"/><Relationship Id="rId49" Target="slides/slide18.xml" Type="http://schemas.openxmlformats.org/officeDocument/2006/relationships/slide"/><Relationship Id="rId5" Target="tableStyles.xml" Type="http://schemas.openxmlformats.org/officeDocument/2006/relationships/tableStyles"/><Relationship Id="rId50" Target="slides/slide19.xml" Type="http://schemas.openxmlformats.org/officeDocument/2006/relationships/slide"/><Relationship Id="rId51" Target="slides/slide20.xml" Type="http://schemas.openxmlformats.org/officeDocument/2006/relationships/slide"/><Relationship Id="rId52" Target="slides/slide21.xml" Type="http://schemas.openxmlformats.org/officeDocument/2006/relationships/slide"/><Relationship Id="rId53" Target="notesMasters/notesMaster1.xml" Type="http://schemas.openxmlformats.org/officeDocument/2006/relationships/notesMaster"/><Relationship Id="rId54" Target="theme/theme2.xml" Type="http://schemas.openxmlformats.org/officeDocument/2006/relationships/theme"/><Relationship Id="rId55" Target="notesSlides/notesSlide1.xml" Type="http://schemas.openxmlformats.org/officeDocument/2006/relationships/notes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With these tips - you'll get to be out on the trails telling folks if it weren't for the wind it would be perfect. </a:t>
            </a:r>
          </a:p>
          <a:p>
            <a:r>
              <a:rPr lang="en-US"/>
              <a:t>With these tips - when people say if it weren't for the wind... you'll be like what wind - couldn't feel it with all my layers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jpe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28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3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334" r="0" b="-7670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31711" y="3185393"/>
            <a:ext cx="13938158" cy="316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66"/>
              </a:lnSpc>
            </a:pPr>
            <a:r>
              <a:rPr lang="en-US" sz="11572">
                <a:solidFill>
                  <a:srgbClr val="FEFEFE"/>
                </a:solidFill>
                <a:latin typeface="Balgin"/>
              </a:rPr>
              <a:t>Dressing for Distance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271142" y="1616291"/>
            <a:ext cx="12254075" cy="775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5"/>
              </a:lnSpc>
            </a:pPr>
            <a:r>
              <a:rPr lang="en-US" sz="4700" spc="94">
                <a:solidFill>
                  <a:srgbClr val="B7D3E9"/>
                </a:solidFill>
                <a:latin typeface="Agrandir Black"/>
              </a:rPr>
              <a:t>CHANGING THE CLOTHING GAME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01762" y="451664"/>
            <a:ext cx="3405712" cy="761203"/>
          </a:xfrm>
          <a:custGeom>
            <a:avLst/>
            <a:gdLst/>
            <a:ahLst/>
            <a:cxnLst/>
            <a:rect r="r" b="b" t="t" l="l"/>
            <a:pathLst>
              <a:path h="761203" w="3405712">
                <a:moveTo>
                  <a:pt x="0" y="0"/>
                </a:moveTo>
                <a:lnTo>
                  <a:pt x="3405711" y="0"/>
                </a:lnTo>
                <a:lnTo>
                  <a:pt x="3405711" y="761203"/>
                </a:lnTo>
                <a:lnTo>
                  <a:pt x="0" y="761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5102631" y="2556743"/>
            <a:ext cx="11596318" cy="0"/>
          </a:xfrm>
          <a:prstGeom prst="line">
            <a:avLst/>
          </a:prstGeom>
          <a:ln cap="flat" w="38100">
            <a:solidFill>
              <a:srgbClr val="44577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10585076" y="9492335"/>
            <a:ext cx="5900780" cy="482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74"/>
              </a:lnSpc>
            </a:pPr>
            <a:r>
              <a:rPr lang="en-US" sz="2839" spc="425">
                <a:solidFill>
                  <a:srgbClr val="B7D3E9"/>
                </a:solidFill>
                <a:latin typeface="Glacial Indifference Bold"/>
              </a:rPr>
              <a:t>BY ABBY DRACH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88F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5752" y="366260"/>
            <a:ext cx="10735761" cy="9554479"/>
          </a:xfrm>
          <a:custGeom>
            <a:avLst/>
            <a:gdLst/>
            <a:ahLst/>
            <a:cxnLst/>
            <a:rect r="r" b="b" t="t" l="l"/>
            <a:pathLst>
              <a:path h="9554479" w="10735761">
                <a:moveTo>
                  <a:pt x="0" y="0"/>
                </a:moveTo>
                <a:lnTo>
                  <a:pt x="10735760" y="0"/>
                </a:lnTo>
                <a:lnTo>
                  <a:pt x="10735760" y="9554480"/>
                </a:lnTo>
                <a:lnTo>
                  <a:pt x="0" y="9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82980" y="4173681"/>
            <a:ext cx="4010786" cy="5347715"/>
          </a:xfrm>
          <a:custGeom>
            <a:avLst/>
            <a:gdLst/>
            <a:ahLst/>
            <a:cxnLst/>
            <a:rect r="r" b="b" t="t" l="l"/>
            <a:pathLst>
              <a:path h="5347715" w="4010786">
                <a:moveTo>
                  <a:pt x="0" y="0"/>
                </a:moveTo>
                <a:lnTo>
                  <a:pt x="4010786" y="0"/>
                </a:lnTo>
                <a:lnTo>
                  <a:pt x="4010786" y="5347714"/>
                </a:lnTo>
                <a:lnTo>
                  <a:pt x="0" y="5347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543400" y="503265"/>
            <a:ext cx="6289945" cy="3215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9"/>
              </a:lnSpc>
            </a:pPr>
          </a:p>
          <a:p>
            <a:pPr algn="ctr">
              <a:lnSpc>
                <a:spcPts val="8549"/>
              </a:lnSpc>
            </a:pPr>
            <a:r>
              <a:rPr lang="en-US" sz="5978">
                <a:solidFill>
                  <a:srgbClr val="FEFEFE"/>
                </a:solidFill>
                <a:latin typeface="Josefin Sans Bold"/>
              </a:rPr>
              <a:t>Title Nine Pitchfest Finalist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940285" y="404360"/>
            <a:ext cx="11496174" cy="1169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55"/>
              </a:lnSpc>
            </a:pPr>
            <a:r>
              <a:rPr lang="en-US" sz="7942" spc="579">
                <a:solidFill>
                  <a:srgbClr val="445774"/>
                </a:solidFill>
                <a:latin typeface="Glacial Indifference"/>
              </a:rPr>
              <a:t>2023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88F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609" y="366260"/>
            <a:ext cx="10735761" cy="9554479"/>
          </a:xfrm>
          <a:custGeom>
            <a:avLst/>
            <a:gdLst/>
            <a:ahLst/>
            <a:cxnLst/>
            <a:rect r="r" b="b" t="t" l="l"/>
            <a:pathLst>
              <a:path h="9554479" w="10735761">
                <a:moveTo>
                  <a:pt x="0" y="0"/>
                </a:moveTo>
                <a:lnTo>
                  <a:pt x="10735760" y="0"/>
                </a:lnTo>
                <a:lnTo>
                  <a:pt x="10735760" y="9554480"/>
                </a:lnTo>
                <a:lnTo>
                  <a:pt x="0" y="9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63" t="0" r="-1296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8000">
            <a:off x="542013" y="994062"/>
            <a:ext cx="3208729" cy="4652964"/>
          </a:xfrm>
          <a:custGeom>
            <a:avLst/>
            <a:gdLst/>
            <a:ahLst/>
            <a:cxnLst/>
            <a:rect r="r" b="b" t="t" l="l"/>
            <a:pathLst>
              <a:path h="4652964" w="3208729">
                <a:moveTo>
                  <a:pt x="0" y="70456"/>
                </a:moveTo>
                <a:lnTo>
                  <a:pt x="3104737" y="0"/>
                </a:lnTo>
                <a:lnTo>
                  <a:pt x="3208729" y="4582507"/>
                </a:lnTo>
                <a:lnTo>
                  <a:pt x="103991" y="4652964"/>
                </a:lnTo>
                <a:lnTo>
                  <a:pt x="0" y="70456"/>
                </a:lnTo>
                <a:close/>
              </a:path>
            </a:pathLst>
          </a:custGeom>
          <a:blipFill>
            <a:blip r:embed="rId3"/>
            <a:stretch>
              <a:fillRect l="-31572" t="-59888" r="-1202" b="-288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81499" y="1056728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81499" y="2510969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81499" y="3965210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881499" y="5419451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7"/>
                </a:lnTo>
                <a:lnTo>
                  <a:pt x="0" y="930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166958" y="1159054"/>
            <a:ext cx="7121042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Nine Finalists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115405" y="2609757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Title Nine Headquarters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15405" y="4063998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Mover &amp; Makers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115405" y="5518240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Missy Parks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881499" y="6873693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881499" y="8327934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115405" y="6972481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Mentorship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115405" y="8426722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Camaraderie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943" r="0" b="-9509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27704" y="1085850"/>
            <a:ext cx="14032593" cy="141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52"/>
              </a:lnSpc>
            </a:pPr>
            <a:r>
              <a:rPr lang="en-US" sz="9695" spc="707">
                <a:solidFill>
                  <a:srgbClr val="445774"/>
                </a:solidFill>
                <a:latin typeface="Glacial Indifference"/>
              </a:rPr>
              <a:t>COLD TEMP TIPS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861033" y="2378930"/>
            <a:ext cx="6565935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20"/>
              </a:lnSpc>
            </a:pPr>
            <a:r>
              <a:rPr lang="en-US" sz="3200">
                <a:solidFill>
                  <a:srgbClr val="F0F2F2"/>
                </a:solidFill>
                <a:latin typeface="Glacial Indifference"/>
              </a:rPr>
              <a:t>the cold never bothered me anyway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3918" y="465107"/>
            <a:ext cx="7441793" cy="9302241"/>
          </a:xfrm>
          <a:custGeom>
            <a:avLst/>
            <a:gdLst/>
            <a:ahLst/>
            <a:cxnLst/>
            <a:rect r="r" b="b" t="t" l="l"/>
            <a:pathLst>
              <a:path h="9302241" w="7441793">
                <a:moveTo>
                  <a:pt x="0" y="0"/>
                </a:moveTo>
                <a:lnTo>
                  <a:pt x="7441794" y="0"/>
                </a:lnTo>
                <a:lnTo>
                  <a:pt x="7441794" y="9302242"/>
                </a:lnTo>
                <a:lnTo>
                  <a:pt x="0" y="9302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41276" y="1367892"/>
            <a:ext cx="5251341" cy="1266157"/>
            <a:chOff x="0" y="0"/>
            <a:chExt cx="1383069" cy="3334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83069" cy="333473"/>
            </a:xfrm>
            <a:custGeom>
              <a:avLst/>
              <a:gdLst/>
              <a:ahLst/>
              <a:cxnLst/>
              <a:rect r="r" b="b" t="t" l="l"/>
              <a:pathLst>
                <a:path h="333473" w="1383069">
                  <a:moveTo>
                    <a:pt x="75188" y="0"/>
                  </a:moveTo>
                  <a:lnTo>
                    <a:pt x="1307881" y="0"/>
                  </a:lnTo>
                  <a:cubicBezTo>
                    <a:pt x="1349406" y="0"/>
                    <a:pt x="1383069" y="33663"/>
                    <a:pt x="1383069" y="75188"/>
                  </a:cubicBezTo>
                  <a:lnTo>
                    <a:pt x="1383069" y="258285"/>
                  </a:lnTo>
                  <a:cubicBezTo>
                    <a:pt x="1383069" y="299811"/>
                    <a:pt x="1349406" y="333473"/>
                    <a:pt x="1307881" y="333473"/>
                  </a:cubicBezTo>
                  <a:lnTo>
                    <a:pt x="75188" y="333473"/>
                  </a:lnTo>
                  <a:cubicBezTo>
                    <a:pt x="33663" y="333473"/>
                    <a:pt x="0" y="299811"/>
                    <a:pt x="0" y="258285"/>
                  </a:cubicBezTo>
                  <a:lnTo>
                    <a:pt x="0" y="75188"/>
                  </a:lnTo>
                  <a:cubicBezTo>
                    <a:pt x="0" y="33663"/>
                    <a:pt x="33663" y="0"/>
                    <a:pt x="75188" y="0"/>
                  </a:cubicBezTo>
                  <a:close/>
                </a:path>
              </a:pathLst>
            </a:custGeom>
            <a:solidFill>
              <a:srgbClr val="44577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83069" cy="3715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212948" y="452902"/>
            <a:ext cx="5390766" cy="54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724" spc="271">
                <a:solidFill>
                  <a:srgbClr val="445774"/>
                </a:solidFill>
                <a:latin typeface="Glacial Indifference"/>
              </a:rPr>
              <a:t>COLD TEMP TIPS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35292" y="1349803"/>
            <a:ext cx="4463308" cy="1149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6592">
                <a:solidFill>
                  <a:srgbClr val="FEFEFE"/>
                </a:solidFill>
                <a:latin typeface="Josefin Sans Bold"/>
              </a:rPr>
              <a:t>Headgear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75712" y="2801791"/>
            <a:ext cx="10728003" cy="7872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Buff Up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Double Buff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Fleece lined hat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Headband under hat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Snow lenses or Sunglasses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Vaseline, Warm Skin, Dermatone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Facetape</a:t>
            </a:r>
          </a:p>
          <a:p>
            <a:pPr>
              <a:lnSpc>
                <a:spcPts val="7807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3918" y="465107"/>
            <a:ext cx="7441793" cy="9302241"/>
          </a:xfrm>
          <a:custGeom>
            <a:avLst/>
            <a:gdLst/>
            <a:ahLst/>
            <a:cxnLst/>
            <a:rect r="r" b="b" t="t" l="l"/>
            <a:pathLst>
              <a:path h="9302241" w="7441793">
                <a:moveTo>
                  <a:pt x="0" y="0"/>
                </a:moveTo>
                <a:lnTo>
                  <a:pt x="7441794" y="0"/>
                </a:lnTo>
                <a:lnTo>
                  <a:pt x="7441794" y="9302242"/>
                </a:lnTo>
                <a:lnTo>
                  <a:pt x="0" y="9302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41276" y="1367892"/>
            <a:ext cx="5251341" cy="1266157"/>
            <a:chOff x="0" y="0"/>
            <a:chExt cx="1383069" cy="3334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83069" cy="333473"/>
            </a:xfrm>
            <a:custGeom>
              <a:avLst/>
              <a:gdLst/>
              <a:ahLst/>
              <a:cxnLst/>
              <a:rect r="r" b="b" t="t" l="l"/>
              <a:pathLst>
                <a:path h="333473" w="1383069">
                  <a:moveTo>
                    <a:pt x="75188" y="0"/>
                  </a:moveTo>
                  <a:lnTo>
                    <a:pt x="1307881" y="0"/>
                  </a:lnTo>
                  <a:cubicBezTo>
                    <a:pt x="1349406" y="0"/>
                    <a:pt x="1383069" y="33663"/>
                    <a:pt x="1383069" y="75188"/>
                  </a:cubicBezTo>
                  <a:lnTo>
                    <a:pt x="1383069" y="258285"/>
                  </a:lnTo>
                  <a:cubicBezTo>
                    <a:pt x="1383069" y="299811"/>
                    <a:pt x="1349406" y="333473"/>
                    <a:pt x="1307881" y="333473"/>
                  </a:cubicBezTo>
                  <a:lnTo>
                    <a:pt x="75188" y="333473"/>
                  </a:lnTo>
                  <a:cubicBezTo>
                    <a:pt x="33663" y="333473"/>
                    <a:pt x="0" y="299811"/>
                    <a:pt x="0" y="258285"/>
                  </a:cubicBezTo>
                  <a:lnTo>
                    <a:pt x="0" y="75188"/>
                  </a:lnTo>
                  <a:cubicBezTo>
                    <a:pt x="0" y="33663"/>
                    <a:pt x="33663" y="0"/>
                    <a:pt x="75188" y="0"/>
                  </a:cubicBezTo>
                  <a:close/>
                </a:path>
              </a:pathLst>
            </a:custGeom>
            <a:solidFill>
              <a:srgbClr val="44577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83069" cy="3715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212948" y="452902"/>
            <a:ext cx="5390766" cy="54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724" spc="271">
                <a:solidFill>
                  <a:srgbClr val="445774"/>
                </a:solidFill>
                <a:latin typeface="Glacial Indifference"/>
              </a:rPr>
              <a:t>COLD TEMP TIPS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35292" y="1349803"/>
            <a:ext cx="4463308" cy="1149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6592">
                <a:solidFill>
                  <a:srgbClr val="FEFEFE"/>
                </a:solidFill>
                <a:latin typeface="Josefin Sans Bold"/>
              </a:rPr>
              <a:t>Top Layers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75712" y="3123016"/>
            <a:ext cx="10048279" cy="4900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Wicking long sleeve base layer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Fleece mid-layer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Ski jacket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Insulated vest </a:t>
            </a:r>
          </a:p>
          <a:p>
            <a:pPr>
              <a:lnSpc>
                <a:spcPts val="7807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3918" y="465107"/>
            <a:ext cx="7441793" cy="9302241"/>
          </a:xfrm>
          <a:custGeom>
            <a:avLst/>
            <a:gdLst/>
            <a:ahLst/>
            <a:cxnLst/>
            <a:rect r="r" b="b" t="t" l="l"/>
            <a:pathLst>
              <a:path h="9302241" w="7441793">
                <a:moveTo>
                  <a:pt x="0" y="0"/>
                </a:moveTo>
                <a:lnTo>
                  <a:pt x="7441794" y="0"/>
                </a:lnTo>
                <a:lnTo>
                  <a:pt x="7441794" y="9302242"/>
                </a:lnTo>
                <a:lnTo>
                  <a:pt x="0" y="9302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367892"/>
            <a:ext cx="7001117" cy="1266157"/>
            <a:chOff x="0" y="0"/>
            <a:chExt cx="1843916" cy="3334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43916" cy="333473"/>
            </a:xfrm>
            <a:custGeom>
              <a:avLst/>
              <a:gdLst/>
              <a:ahLst/>
              <a:cxnLst/>
              <a:rect r="r" b="b" t="t" l="l"/>
              <a:pathLst>
                <a:path h="333473" w="1843916">
                  <a:moveTo>
                    <a:pt x="56396" y="0"/>
                  </a:moveTo>
                  <a:lnTo>
                    <a:pt x="1787519" y="0"/>
                  </a:lnTo>
                  <a:cubicBezTo>
                    <a:pt x="1802476" y="0"/>
                    <a:pt x="1816821" y="5942"/>
                    <a:pt x="1827397" y="16518"/>
                  </a:cubicBezTo>
                  <a:cubicBezTo>
                    <a:pt x="1837974" y="27095"/>
                    <a:pt x="1843916" y="41439"/>
                    <a:pt x="1843916" y="56396"/>
                  </a:cubicBezTo>
                  <a:lnTo>
                    <a:pt x="1843916" y="277077"/>
                  </a:lnTo>
                  <a:cubicBezTo>
                    <a:pt x="1843916" y="308224"/>
                    <a:pt x="1818666" y="333473"/>
                    <a:pt x="1787519" y="333473"/>
                  </a:cubicBezTo>
                  <a:lnTo>
                    <a:pt x="56396" y="333473"/>
                  </a:lnTo>
                  <a:cubicBezTo>
                    <a:pt x="25250" y="333473"/>
                    <a:pt x="0" y="308224"/>
                    <a:pt x="0" y="277077"/>
                  </a:cubicBezTo>
                  <a:lnTo>
                    <a:pt x="0" y="56396"/>
                  </a:lnTo>
                  <a:cubicBezTo>
                    <a:pt x="0" y="25250"/>
                    <a:pt x="25250" y="0"/>
                    <a:pt x="56396" y="0"/>
                  </a:cubicBezTo>
                  <a:close/>
                </a:path>
              </a:pathLst>
            </a:custGeom>
            <a:solidFill>
              <a:srgbClr val="44577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43916" cy="3715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212948" y="452902"/>
            <a:ext cx="5390766" cy="54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724" spc="271">
                <a:solidFill>
                  <a:srgbClr val="445774"/>
                </a:solidFill>
                <a:latin typeface="Glacial Indifference"/>
              </a:rPr>
              <a:t>COLD TEMP TIPS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82285" y="1349803"/>
            <a:ext cx="6226047" cy="1149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6592">
                <a:solidFill>
                  <a:srgbClr val="FEFEFE"/>
                </a:solidFill>
                <a:latin typeface="Josefin Sans Bold"/>
              </a:rPr>
              <a:t>Bottom Layers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75712" y="3796887"/>
            <a:ext cx="10048279" cy="2919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Toasty Bum Tights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Wind blocking ski pants </a:t>
            </a:r>
          </a:p>
          <a:p>
            <a:pPr>
              <a:lnSpc>
                <a:spcPts val="7807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875712" y="6807948"/>
            <a:ext cx="10048279" cy="3909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Wind blocking tights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 Thick tights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Wind blocking ski pants </a:t>
            </a:r>
          </a:p>
          <a:p>
            <a:pPr>
              <a:lnSpc>
                <a:spcPts val="7807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796110" y="3154414"/>
            <a:ext cx="5390766" cy="54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724" spc="271">
                <a:solidFill>
                  <a:srgbClr val="445774"/>
                </a:solidFill>
                <a:latin typeface="Glacial Indifference"/>
              </a:rPr>
              <a:t>OPTION 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86901" y="6168985"/>
            <a:ext cx="5390766" cy="54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724" spc="271">
                <a:solidFill>
                  <a:srgbClr val="445774"/>
                </a:solidFill>
                <a:latin typeface="Glacial Indifference"/>
              </a:rPr>
              <a:t>OPTION 2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8914" y="433852"/>
            <a:ext cx="7466798" cy="9333497"/>
          </a:xfrm>
          <a:custGeom>
            <a:avLst/>
            <a:gdLst/>
            <a:ahLst/>
            <a:cxnLst/>
            <a:rect r="r" b="b" t="t" l="l"/>
            <a:pathLst>
              <a:path h="9333497" w="7466798">
                <a:moveTo>
                  <a:pt x="0" y="0"/>
                </a:moveTo>
                <a:lnTo>
                  <a:pt x="7466798" y="0"/>
                </a:lnTo>
                <a:lnTo>
                  <a:pt x="7466798" y="9333497"/>
                </a:lnTo>
                <a:lnTo>
                  <a:pt x="0" y="9333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80" t="-29559" r="0" b="-417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41276" y="1367892"/>
            <a:ext cx="5251341" cy="1266157"/>
            <a:chOff x="0" y="0"/>
            <a:chExt cx="1383069" cy="3334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83069" cy="333473"/>
            </a:xfrm>
            <a:custGeom>
              <a:avLst/>
              <a:gdLst/>
              <a:ahLst/>
              <a:cxnLst/>
              <a:rect r="r" b="b" t="t" l="l"/>
              <a:pathLst>
                <a:path h="333473" w="1383069">
                  <a:moveTo>
                    <a:pt x="75188" y="0"/>
                  </a:moveTo>
                  <a:lnTo>
                    <a:pt x="1307881" y="0"/>
                  </a:lnTo>
                  <a:cubicBezTo>
                    <a:pt x="1349406" y="0"/>
                    <a:pt x="1383069" y="33663"/>
                    <a:pt x="1383069" y="75188"/>
                  </a:cubicBezTo>
                  <a:lnTo>
                    <a:pt x="1383069" y="258285"/>
                  </a:lnTo>
                  <a:cubicBezTo>
                    <a:pt x="1383069" y="299811"/>
                    <a:pt x="1349406" y="333473"/>
                    <a:pt x="1307881" y="333473"/>
                  </a:cubicBezTo>
                  <a:lnTo>
                    <a:pt x="75188" y="333473"/>
                  </a:lnTo>
                  <a:cubicBezTo>
                    <a:pt x="33663" y="333473"/>
                    <a:pt x="0" y="299811"/>
                    <a:pt x="0" y="258285"/>
                  </a:cubicBezTo>
                  <a:lnTo>
                    <a:pt x="0" y="75188"/>
                  </a:lnTo>
                  <a:cubicBezTo>
                    <a:pt x="0" y="33663"/>
                    <a:pt x="33663" y="0"/>
                    <a:pt x="75188" y="0"/>
                  </a:cubicBezTo>
                  <a:close/>
                </a:path>
              </a:pathLst>
            </a:custGeom>
            <a:solidFill>
              <a:srgbClr val="44577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83069" cy="3715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212948" y="452902"/>
            <a:ext cx="5390766" cy="54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724" spc="271">
                <a:solidFill>
                  <a:srgbClr val="445774"/>
                </a:solidFill>
                <a:latin typeface="Glacial Indifference"/>
              </a:rPr>
              <a:t>COLD TEMP TIPS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35292" y="1349803"/>
            <a:ext cx="4463308" cy="1149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6592">
                <a:solidFill>
                  <a:srgbClr val="FEFEFE"/>
                </a:solidFill>
                <a:latin typeface="Josefin Sans Bold"/>
              </a:rPr>
              <a:t>Footwear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75712" y="2938849"/>
            <a:ext cx="9443159" cy="7872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Heated socks</a:t>
            </a:r>
          </a:p>
          <a:p>
            <a:pPr marL="2093933" indent="-697978" lvl="2">
              <a:lnSpc>
                <a:spcPts val="7807"/>
              </a:lnSpc>
              <a:buFont typeface="Arial"/>
              <a:buChar char="⚬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with wool socks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Thick wool socks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Toe warmers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Bootcovers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Ski boots with toe space </a:t>
            </a:r>
          </a:p>
          <a:p>
            <a:pPr>
              <a:lnSpc>
                <a:spcPts val="7807"/>
              </a:lnSpc>
            </a:pPr>
          </a:p>
          <a:p>
            <a:pPr>
              <a:lnSpc>
                <a:spcPts val="7807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8914" y="433852"/>
            <a:ext cx="7466798" cy="9333497"/>
          </a:xfrm>
          <a:custGeom>
            <a:avLst/>
            <a:gdLst/>
            <a:ahLst/>
            <a:cxnLst/>
            <a:rect r="r" b="b" t="t" l="l"/>
            <a:pathLst>
              <a:path h="9333497" w="7466798">
                <a:moveTo>
                  <a:pt x="0" y="0"/>
                </a:moveTo>
                <a:lnTo>
                  <a:pt x="7466798" y="0"/>
                </a:lnTo>
                <a:lnTo>
                  <a:pt x="7466798" y="9333497"/>
                </a:lnTo>
                <a:lnTo>
                  <a:pt x="0" y="9333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80" t="-29559" r="0" b="-417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41276" y="1367892"/>
            <a:ext cx="5251341" cy="1266157"/>
            <a:chOff x="0" y="0"/>
            <a:chExt cx="1383069" cy="3334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83069" cy="333473"/>
            </a:xfrm>
            <a:custGeom>
              <a:avLst/>
              <a:gdLst/>
              <a:ahLst/>
              <a:cxnLst/>
              <a:rect r="r" b="b" t="t" l="l"/>
              <a:pathLst>
                <a:path h="333473" w="1383069">
                  <a:moveTo>
                    <a:pt x="75188" y="0"/>
                  </a:moveTo>
                  <a:lnTo>
                    <a:pt x="1307881" y="0"/>
                  </a:lnTo>
                  <a:cubicBezTo>
                    <a:pt x="1349406" y="0"/>
                    <a:pt x="1383069" y="33663"/>
                    <a:pt x="1383069" y="75188"/>
                  </a:cubicBezTo>
                  <a:lnTo>
                    <a:pt x="1383069" y="258285"/>
                  </a:lnTo>
                  <a:cubicBezTo>
                    <a:pt x="1383069" y="299811"/>
                    <a:pt x="1349406" y="333473"/>
                    <a:pt x="1307881" y="333473"/>
                  </a:cubicBezTo>
                  <a:lnTo>
                    <a:pt x="75188" y="333473"/>
                  </a:lnTo>
                  <a:cubicBezTo>
                    <a:pt x="33663" y="333473"/>
                    <a:pt x="0" y="299811"/>
                    <a:pt x="0" y="258285"/>
                  </a:cubicBezTo>
                  <a:lnTo>
                    <a:pt x="0" y="75188"/>
                  </a:lnTo>
                  <a:cubicBezTo>
                    <a:pt x="0" y="33663"/>
                    <a:pt x="33663" y="0"/>
                    <a:pt x="75188" y="0"/>
                  </a:cubicBezTo>
                  <a:close/>
                </a:path>
              </a:pathLst>
            </a:custGeom>
            <a:solidFill>
              <a:srgbClr val="44577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83069" cy="3715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212948" y="452902"/>
            <a:ext cx="5390766" cy="547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724" spc="271">
                <a:solidFill>
                  <a:srgbClr val="445774"/>
                </a:solidFill>
                <a:latin typeface="Glacial Indifference"/>
              </a:rPr>
              <a:t>COLD TEMP TIPS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35292" y="1349803"/>
            <a:ext cx="4463308" cy="1149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6592">
                <a:solidFill>
                  <a:srgbClr val="FEFEFE"/>
                </a:solidFill>
                <a:latin typeface="Josefin Sans Bold"/>
              </a:rPr>
              <a:t>Handwear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75712" y="2938849"/>
            <a:ext cx="9443159" cy="3909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Insulated mittens</a:t>
            </a:r>
            <a:r>
              <a:rPr lang="en-US" sz="4849">
                <a:solidFill>
                  <a:srgbClr val="FEFEFE"/>
                </a:solidFill>
                <a:latin typeface="Josefin Sans"/>
              </a:rPr>
              <a:t> 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Lobster mitts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Gloves under mittens</a:t>
            </a:r>
          </a:p>
          <a:p>
            <a:pPr marL="1046967" indent="-523483" lvl="1">
              <a:lnSpc>
                <a:spcPts val="7807"/>
              </a:lnSpc>
              <a:buFont typeface="Arial"/>
              <a:buChar char="•"/>
            </a:pPr>
            <a:r>
              <a:rPr lang="en-US" sz="4849">
                <a:solidFill>
                  <a:srgbClr val="FEFEFE"/>
                </a:solidFill>
                <a:latin typeface="Josefin Sans"/>
              </a:rPr>
              <a:t>Hand warmers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08914" y="433852"/>
            <a:ext cx="7466798" cy="9325455"/>
          </a:xfrm>
          <a:custGeom>
            <a:avLst/>
            <a:gdLst/>
            <a:ahLst/>
            <a:cxnLst/>
            <a:rect r="r" b="b" t="t" l="l"/>
            <a:pathLst>
              <a:path h="9325455" w="7466798">
                <a:moveTo>
                  <a:pt x="0" y="0"/>
                </a:moveTo>
                <a:lnTo>
                  <a:pt x="7466798" y="0"/>
                </a:lnTo>
                <a:lnTo>
                  <a:pt x="7466798" y="9325455"/>
                </a:lnTo>
                <a:lnTo>
                  <a:pt x="0" y="932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939" t="-73697" r="-16010" b="-5603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476" y="-1524374"/>
            <a:ext cx="10001811" cy="13335748"/>
          </a:xfrm>
          <a:custGeom>
            <a:avLst/>
            <a:gdLst/>
            <a:ahLst/>
            <a:cxnLst/>
            <a:rect r="r" b="b" t="t" l="l"/>
            <a:pathLst>
              <a:path h="13335748" w="10001811">
                <a:moveTo>
                  <a:pt x="0" y="0"/>
                </a:moveTo>
                <a:lnTo>
                  <a:pt x="10001811" y="0"/>
                </a:lnTo>
                <a:lnTo>
                  <a:pt x="10001811" y="13335748"/>
                </a:lnTo>
                <a:lnTo>
                  <a:pt x="0" y="1333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92434" y="2670606"/>
            <a:ext cx="9331676" cy="4945788"/>
          </a:xfrm>
          <a:custGeom>
            <a:avLst/>
            <a:gdLst/>
            <a:ahLst/>
            <a:cxnLst/>
            <a:rect r="r" b="b" t="t" l="l"/>
            <a:pathLst>
              <a:path h="4945788" w="9331676">
                <a:moveTo>
                  <a:pt x="0" y="0"/>
                </a:moveTo>
                <a:lnTo>
                  <a:pt x="9331676" y="0"/>
                </a:lnTo>
                <a:lnTo>
                  <a:pt x="9331676" y="4945788"/>
                </a:lnTo>
                <a:lnTo>
                  <a:pt x="0" y="4945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97553" y="4523799"/>
            <a:ext cx="8556440" cy="1382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63"/>
              </a:lnSpc>
            </a:pPr>
            <a:r>
              <a:rPr lang="en-US" sz="10060" spc="201">
                <a:solidFill>
                  <a:srgbClr val="445774"/>
                </a:solidFill>
                <a:latin typeface="Josefin Sans"/>
              </a:rPr>
              <a:t>YOUR TURN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250" y="-1295446"/>
            <a:ext cx="18812250" cy="3086100"/>
            <a:chOff x="0" y="0"/>
            <a:chExt cx="4954667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54667" cy="812800"/>
            </a:xfrm>
            <a:custGeom>
              <a:avLst/>
              <a:gdLst/>
              <a:ahLst/>
              <a:cxnLst/>
              <a:rect r="r" b="b" t="t" l="l"/>
              <a:pathLst>
                <a:path h="812800" w="4954667">
                  <a:moveTo>
                    <a:pt x="0" y="0"/>
                  </a:moveTo>
                  <a:lnTo>
                    <a:pt x="4954667" y="0"/>
                  </a:lnTo>
                  <a:lnTo>
                    <a:pt x="49546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7D3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54667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18800" y="471756"/>
            <a:ext cx="16250400" cy="1318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 spc="785">
                <a:solidFill>
                  <a:srgbClr val="445774"/>
                </a:solidFill>
                <a:latin typeface="Josefin Sans Bold"/>
              </a:rPr>
              <a:t>ACTION</a:t>
            </a:r>
          </a:p>
        </p:txBody>
      </p:sp>
      <p:sp>
        <p:nvSpPr>
          <p:cNvPr name="AutoShape 6" id="6"/>
          <p:cNvSpPr/>
          <p:nvPr/>
        </p:nvSpPr>
        <p:spPr>
          <a:xfrm flipV="true">
            <a:off x="-1558406" y="1809704"/>
            <a:ext cx="20569778" cy="0"/>
          </a:xfrm>
          <a:prstGeom prst="line">
            <a:avLst/>
          </a:prstGeom>
          <a:ln cap="flat" w="38100">
            <a:solidFill>
              <a:srgbClr val="44577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7840315" y="2590290"/>
            <a:ext cx="8115300" cy="7181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5"/>
              </a:lnSpc>
            </a:pPr>
            <a:r>
              <a:rPr lang="en-US" sz="4532" spc="90">
                <a:solidFill>
                  <a:srgbClr val="6B8694"/>
                </a:solidFill>
                <a:latin typeface="Balgin"/>
              </a:rPr>
              <a:t> </a:t>
            </a:r>
          </a:p>
          <a:p>
            <a:pPr>
              <a:lnSpc>
                <a:spcPts val="6345"/>
              </a:lnSpc>
            </a:pPr>
            <a:r>
              <a:rPr lang="en-US" sz="4532" spc="90">
                <a:solidFill>
                  <a:srgbClr val="6B8694"/>
                </a:solidFill>
                <a:latin typeface="Balgin"/>
              </a:rPr>
              <a:t>(1) one item that you already use that helps you embrace skiing in cold temps.</a:t>
            </a:r>
          </a:p>
          <a:p>
            <a:pPr>
              <a:lnSpc>
                <a:spcPts val="6345"/>
              </a:lnSpc>
            </a:pPr>
          </a:p>
          <a:p>
            <a:pPr>
              <a:lnSpc>
                <a:spcPts val="6345"/>
              </a:lnSpc>
            </a:pPr>
            <a:r>
              <a:rPr lang="en-US" sz="4532" spc="90">
                <a:solidFill>
                  <a:srgbClr val="6B8694"/>
                </a:solidFill>
                <a:latin typeface="Balgin"/>
              </a:rPr>
              <a:t>And (2) one item that you want to incorporate into this winter.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58024" y="2155886"/>
            <a:ext cx="6017464" cy="7615437"/>
            <a:chOff x="0" y="0"/>
            <a:chExt cx="6021070" cy="762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022340" cy="7620000"/>
            </a:xfrm>
            <a:custGeom>
              <a:avLst/>
              <a:gdLst/>
              <a:ahLst/>
              <a:cxnLst/>
              <a:rect r="r" b="b" t="t" l="l"/>
              <a:pathLst>
                <a:path h="7620000" w="6022340">
                  <a:moveTo>
                    <a:pt x="3011170" y="0"/>
                  </a:moveTo>
                  <a:cubicBezTo>
                    <a:pt x="1348147" y="0"/>
                    <a:pt x="0" y="1705795"/>
                    <a:pt x="0" y="3810000"/>
                  </a:cubicBezTo>
                  <a:cubicBezTo>
                    <a:pt x="0" y="5914205"/>
                    <a:pt x="1348147" y="7620000"/>
                    <a:pt x="3011170" y="7620000"/>
                  </a:cubicBezTo>
                  <a:cubicBezTo>
                    <a:pt x="4674193" y="7620000"/>
                    <a:pt x="6022340" y="5914205"/>
                    <a:pt x="6022340" y="3810000"/>
                  </a:cubicBezTo>
                  <a:cubicBezTo>
                    <a:pt x="6022340" y="1705795"/>
                    <a:pt x="4674193" y="0"/>
                    <a:pt x="301117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688" r="0" b="-2688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840315" y="2169595"/>
            <a:ext cx="6226047" cy="1150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6592">
                <a:solidFill>
                  <a:srgbClr val="677E8E"/>
                </a:solidFill>
                <a:latin typeface="Josefin Sans Bold"/>
              </a:rPr>
              <a:t>Write Down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396880" y="386236"/>
            <a:ext cx="3338962" cy="1769650"/>
          </a:xfrm>
          <a:custGeom>
            <a:avLst/>
            <a:gdLst/>
            <a:ahLst/>
            <a:cxnLst/>
            <a:rect r="r" b="b" t="t" l="l"/>
            <a:pathLst>
              <a:path h="1769650" w="3338962">
                <a:moveTo>
                  <a:pt x="0" y="0"/>
                </a:moveTo>
                <a:lnTo>
                  <a:pt x="3338962" y="0"/>
                </a:lnTo>
                <a:lnTo>
                  <a:pt x="3338962" y="1769650"/>
                </a:lnTo>
                <a:lnTo>
                  <a:pt x="0" y="1769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87148" y="2681800"/>
            <a:ext cx="5614703" cy="561470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B7D3E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84320" y="415956"/>
              <a:ext cx="5781360" cy="5518089"/>
            </a:xfrm>
            <a:custGeom>
              <a:avLst/>
              <a:gdLst/>
              <a:ahLst/>
              <a:cxnLst/>
              <a:rect r="r" b="b" t="t" l="l"/>
              <a:pathLst>
                <a:path h="5518089" w="5781360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2"/>
              <a:stretch>
                <a:fillRect l="223" t="-16665" r="223" b="-16665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052936" y="719022"/>
            <a:ext cx="14032593" cy="141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52"/>
              </a:lnSpc>
            </a:pPr>
            <a:r>
              <a:rPr lang="en-US" sz="9695" spc="707">
                <a:solidFill>
                  <a:srgbClr val="F0F2F2"/>
                </a:solidFill>
                <a:latin typeface="Glacial Indifference"/>
              </a:rPr>
              <a:t>ABOUT ABBY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542302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20"/>
              </a:lnSpc>
            </a:pPr>
            <a:r>
              <a:rPr lang="en-US" sz="3200">
                <a:solidFill>
                  <a:srgbClr val="F0F2F2"/>
                </a:solidFill>
                <a:latin typeface="Glacial Indifference"/>
              </a:rPr>
              <a:t>Founder of Indura Athletic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923238" y="8542302"/>
            <a:ext cx="4467232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F0F2F2"/>
                </a:solidFill>
                <a:latin typeface="Glacial Indifference"/>
              </a:rPr>
              <a:t>Passion for Apparel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96232" y="8577861"/>
            <a:ext cx="4467232" cy="125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F0F2F2"/>
                </a:solidFill>
                <a:latin typeface="Glacial Indifference"/>
              </a:rPr>
              <a:t>Lifelong Skier </a:t>
            </a:r>
          </a:p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F0F2F2"/>
                </a:solidFill>
                <a:latin typeface="Glacial Indifference"/>
              </a:rPr>
              <a:t>Former Collegiate Skier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349502" y="2610733"/>
            <a:ext cx="5614703" cy="5614703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B7D3E9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84320" y="415956"/>
              <a:ext cx="5781360" cy="5518089"/>
            </a:xfrm>
            <a:custGeom>
              <a:avLst/>
              <a:gdLst/>
              <a:ahLst/>
              <a:cxnLst/>
              <a:rect r="r" b="b" t="t" l="l"/>
              <a:pathLst>
                <a:path h="5518089" w="5781360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3"/>
              <a:stretch>
                <a:fillRect l="223" t="-16665" r="223" b="-16665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211855" y="2610733"/>
            <a:ext cx="5614703" cy="561470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B7D3E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84320" y="415956"/>
              <a:ext cx="5781360" cy="5518089"/>
            </a:xfrm>
            <a:custGeom>
              <a:avLst/>
              <a:gdLst/>
              <a:ahLst/>
              <a:cxnLst/>
              <a:rect r="r" b="b" t="t" l="l"/>
              <a:pathLst>
                <a:path h="5518089" w="5781360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4"/>
              <a:stretch>
                <a:fillRect l="223" t="-16665" r="223" b="-16665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250" y="-1295446"/>
            <a:ext cx="18812250" cy="3086100"/>
            <a:chOff x="0" y="0"/>
            <a:chExt cx="4954667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54667" cy="812800"/>
            </a:xfrm>
            <a:custGeom>
              <a:avLst/>
              <a:gdLst/>
              <a:ahLst/>
              <a:cxnLst/>
              <a:rect r="r" b="b" t="t" l="l"/>
              <a:pathLst>
                <a:path h="812800" w="4954667">
                  <a:moveTo>
                    <a:pt x="0" y="0"/>
                  </a:moveTo>
                  <a:lnTo>
                    <a:pt x="4954667" y="0"/>
                  </a:lnTo>
                  <a:lnTo>
                    <a:pt x="49546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7D3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54667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18800" y="471756"/>
            <a:ext cx="16250400" cy="1318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 spc="785">
                <a:solidFill>
                  <a:srgbClr val="445774"/>
                </a:solidFill>
                <a:latin typeface="Josefin Sans Bold"/>
              </a:rPr>
              <a:t>ACTION</a:t>
            </a:r>
          </a:p>
        </p:txBody>
      </p:sp>
      <p:sp>
        <p:nvSpPr>
          <p:cNvPr name="AutoShape 6" id="6"/>
          <p:cNvSpPr/>
          <p:nvPr/>
        </p:nvSpPr>
        <p:spPr>
          <a:xfrm flipV="true">
            <a:off x="-1558406" y="1809704"/>
            <a:ext cx="20569778" cy="0"/>
          </a:xfrm>
          <a:prstGeom prst="line">
            <a:avLst/>
          </a:prstGeom>
          <a:ln cap="flat" w="38100">
            <a:solidFill>
              <a:srgbClr val="44577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7840315" y="2725513"/>
            <a:ext cx="8115300" cy="6380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5"/>
              </a:lnSpc>
            </a:pPr>
            <a:r>
              <a:rPr lang="en-US" sz="4532" spc="90">
                <a:solidFill>
                  <a:srgbClr val="6B8694"/>
                </a:solidFill>
                <a:latin typeface="Balgin"/>
              </a:rPr>
              <a:t> </a:t>
            </a:r>
          </a:p>
          <a:p>
            <a:pPr>
              <a:lnSpc>
                <a:spcPts val="6345"/>
              </a:lnSpc>
            </a:pPr>
            <a:r>
              <a:rPr lang="en-US" sz="4532" spc="90">
                <a:solidFill>
                  <a:srgbClr val="6B8694"/>
                </a:solidFill>
                <a:latin typeface="Balgin"/>
              </a:rPr>
              <a:t>(1) A personal goal for the Ski de She Weekend.  </a:t>
            </a:r>
          </a:p>
          <a:p>
            <a:pPr>
              <a:lnSpc>
                <a:spcPts val="6345"/>
              </a:lnSpc>
            </a:pPr>
          </a:p>
          <a:p>
            <a:pPr>
              <a:lnSpc>
                <a:spcPts val="6345"/>
              </a:lnSpc>
            </a:pPr>
            <a:r>
              <a:rPr lang="en-US" sz="4532" spc="90">
                <a:solidFill>
                  <a:srgbClr val="6B8694"/>
                </a:solidFill>
                <a:latin typeface="Balgin"/>
              </a:rPr>
              <a:t> (2) A Ski de She weekend takeaway you want to carry into the rest of this ski season.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58024" y="2155886"/>
            <a:ext cx="6017464" cy="7615437"/>
            <a:chOff x="0" y="0"/>
            <a:chExt cx="6021070" cy="762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022340" cy="7620000"/>
            </a:xfrm>
            <a:custGeom>
              <a:avLst/>
              <a:gdLst/>
              <a:ahLst/>
              <a:cxnLst/>
              <a:rect r="r" b="b" t="t" l="l"/>
              <a:pathLst>
                <a:path h="7620000" w="6022340">
                  <a:moveTo>
                    <a:pt x="3011170" y="0"/>
                  </a:moveTo>
                  <a:cubicBezTo>
                    <a:pt x="1348147" y="0"/>
                    <a:pt x="0" y="1705795"/>
                    <a:pt x="0" y="3810000"/>
                  </a:cubicBezTo>
                  <a:cubicBezTo>
                    <a:pt x="0" y="5914205"/>
                    <a:pt x="1348147" y="7620000"/>
                    <a:pt x="3011170" y="7620000"/>
                  </a:cubicBezTo>
                  <a:cubicBezTo>
                    <a:pt x="4674193" y="7620000"/>
                    <a:pt x="6022340" y="5914205"/>
                    <a:pt x="6022340" y="3810000"/>
                  </a:cubicBezTo>
                  <a:cubicBezTo>
                    <a:pt x="6022340" y="1705795"/>
                    <a:pt x="4674193" y="0"/>
                    <a:pt x="3011170" y="0"/>
                  </a:cubicBezTo>
                  <a:close/>
                </a:path>
              </a:pathLst>
            </a:custGeom>
            <a:blipFill>
              <a:blip r:embed="rId2"/>
              <a:stretch>
                <a:fillRect l="-611" t="0" r="-611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840315" y="2169595"/>
            <a:ext cx="6226047" cy="1150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6592">
                <a:solidFill>
                  <a:srgbClr val="677E8E"/>
                </a:solidFill>
                <a:latin typeface="Josefin Sans Bold"/>
              </a:rPr>
              <a:t>Write Down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601788" y="8373475"/>
            <a:ext cx="3338962" cy="1769650"/>
          </a:xfrm>
          <a:custGeom>
            <a:avLst/>
            <a:gdLst/>
            <a:ahLst/>
            <a:cxnLst/>
            <a:rect r="r" b="b" t="t" l="l"/>
            <a:pathLst>
              <a:path h="1769650" w="3338962">
                <a:moveTo>
                  <a:pt x="0" y="0"/>
                </a:moveTo>
                <a:lnTo>
                  <a:pt x="3338962" y="0"/>
                </a:lnTo>
                <a:lnTo>
                  <a:pt x="3338962" y="1769650"/>
                </a:lnTo>
                <a:lnTo>
                  <a:pt x="0" y="1769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B8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551127" cy="10287000"/>
          </a:xfrm>
          <a:custGeom>
            <a:avLst/>
            <a:gdLst/>
            <a:ahLst/>
            <a:cxnLst/>
            <a:rect r="r" b="b" t="t" l="l"/>
            <a:pathLst>
              <a:path h="10287000" w="6551127">
                <a:moveTo>
                  <a:pt x="0" y="0"/>
                </a:moveTo>
                <a:lnTo>
                  <a:pt x="6551127" y="0"/>
                </a:lnTo>
                <a:lnTo>
                  <a:pt x="65511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776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32430" y="894133"/>
            <a:ext cx="12535459" cy="204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75"/>
              </a:lnSpc>
            </a:pPr>
            <a:r>
              <a:rPr lang="en-US" sz="14738" spc="294">
                <a:solidFill>
                  <a:srgbClr val="FFFFFF"/>
                </a:solidFill>
                <a:latin typeface="Josefin Sans"/>
              </a:rPr>
              <a:t>THANK YOU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232430" y="5143500"/>
            <a:ext cx="16250400" cy="1386398"/>
            <a:chOff x="0" y="0"/>
            <a:chExt cx="21667200" cy="184853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85725"/>
              <a:ext cx="21667200" cy="934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 spc="1066">
                  <a:solidFill>
                    <a:srgbClr val="FFFFFF"/>
                  </a:solidFill>
                  <a:latin typeface="Josefin Sans"/>
                </a:rPr>
                <a:t>INDURAATHLETIC.COM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273703" y="1100685"/>
              <a:ext cx="17153876" cy="7478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55"/>
                </a:lnSpc>
              </a:pPr>
              <a:r>
                <a:rPr lang="en-US" sz="3325" spc="844">
                  <a:solidFill>
                    <a:srgbClr val="FFFFFF"/>
                  </a:solidFill>
                  <a:latin typeface="Josefin Sans"/>
                </a:rPr>
                <a:t>INSTAGRAM.COM/INDURAATHLETIC/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765605" y="2380739"/>
            <a:ext cx="6877561" cy="6877561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C2DAEC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84320" y="415956"/>
              <a:ext cx="5781360" cy="5518089"/>
            </a:xfrm>
            <a:custGeom>
              <a:avLst/>
              <a:gdLst/>
              <a:ahLst/>
              <a:cxnLst/>
              <a:rect r="r" b="b" t="t" l="l"/>
              <a:pathLst>
                <a:path h="5518089" w="5781360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2"/>
              <a:stretch>
                <a:fillRect l="223" t="-16665" r="223" b="-1666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607130" y="3605787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1558406" y="488960"/>
            <a:ext cx="11001749" cy="1117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5"/>
              </a:lnSpc>
            </a:pPr>
            <a:r>
              <a:rPr lang="en-US" sz="7601" spc="554">
                <a:solidFill>
                  <a:srgbClr val="445774"/>
                </a:solidFill>
                <a:latin typeface="Glacial Indifference"/>
              </a:rPr>
              <a:t>ABOUT ABBY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70720" y="2133089"/>
            <a:ext cx="10564780" cy="1152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5993">
                <a:solidFill>
                  <a:srgbClr val="FEFEFE"/>
                </a:solidFill>
                <a:latin typeface="Josefin Sans Bold"/>
              </a:rPr>
              <a:t>Founder of Indura Athletic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41036" y="3704575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Entrepreneurial Spirit 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607130" y="5060028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841036" y="5158816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Athletic Bodies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607130" y="6514269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41036" y="6613057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2020 Dartmouth Grad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607130" y="7968510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7"/>
                </a:lnTo>
                <a:lnTo>
                  <a:pt x="0" y="930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841036" y="8067299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Desire for stylish functionality</a:t>
            </a:r>
          </a:p>
        </p:txBody>
      </p:sp>
      <p:sp>
        <p:nvSpPr>
          <p:cNvPr name="AutoShape 15" id="15"/>
          <p:cNvSpPr/>
          <p:nvPr/>
        </p:nvSpPr>
        <p:spPr>
          <a:xfrm>
            <a:off x="-1558406" y="1625590"/>
            <a:ext cx="10123532" cy="0"/>
          </a:xfrm>
          <a:prstGeom prst="line">
            <a:avLst/>
          </a:prstGeom>
          <a:ln cap="flat" w="38100">
            <a:solidFill>
              <a:srgbClr val="445774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765605" y="2380739"/>
            <a:ext cx="6877561" cy="6877561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C2DAEC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84320" y="415956"/>
              <a:ext cx="5781360" cy="5518089"/>
            </a:xfrm>
            <a:custGeom>
              <a:avLst/>
              <a:gdLst/>
              <a:ahLst/>
              <a:cxnLst/>
              <a:rect r="r" b="b" t="t" l="l"/>
              <a:pathLst>
                <a:path h="5518089" w="5781360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2"/>
              <a:stretch>
                <a:fillRect l="223" t="-16665" r="223" b="-1666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607130" y="3605787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1558406" y="488960"/>
            <a:ext cx="11001749" cy="1117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5"/>
              </a:lnSpc>
            </a:pPr>
            <a:r>
              <a:rPr lang="en-US" sz="7601" spc="554">
                <a:solidFill>
                  <a:srgbClr val="445774"/>
                </a:solidFill>
                <a:latin typeface="Glacial Indifference"/>
              </a:rPr>
              <a:t>ABOUT ABBY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70720" y="2133089"/>
            <a:ext cx="10564780" cy="1152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5993">
                <a:solidFill>
                  <a:srgbClr val="FEFEFE"/>
                </a:solidFill>
                <a:latin typeface="Josefin Sans Bold"/>
              </a:rPr>
              <a:t>Passion for Apparel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41036" y="3704575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Designing activewear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607130" y="5060028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841036" y="5158816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Sewing frilly dresses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607130" y="6514269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41036" y="6613057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Thrift shopping enthusiast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607130" y="7968510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7"/>
                </a:lnTo>
                <a:lnTo>
                  <a:pt x="0" y="930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841036" y="8067299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Learned to sew in HS</a:t>
            </a:r>
          </a:p>
        </p:txBody>
      </p:sp>
      <p:sp>
        <p:nvSpPr>
          <p:cNvPr name="AutoShape 15" id="15"/>
          <p:cNvSpPr/>
          <p:nvPr/>
        </p:nvSpPr>
        <p:spPr>
          <a:xfrm>
            <a:off x="-1558406" y="1625590"/>
            <a:ext cx="10123532" cy="0"/>
          </a:xfrm>
          <a:prstGeom prst="line">
            <a:avLst/>
          </a:prstGeom>
          <a:ln cap="flat" w="38100">
            <a:solidFill>
              <a:srgbClr val="445774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9A1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765605" y="2380739"/>
            <a:ext cx="6877561" cy="6877561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C2DAEC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84320" y="415956"/>
              <a:ext cx="5781360" cy="5518089"/>
            </a:xfrm>
            <a:custGeom>
              <a:avLst/>
              <a:gdLst/>
              <a:ahLst/>
              <a:cxnLst/>
              <a:rect r="r" b="b" t="t" l="l"/>
              <a:pathLst>
                <a:path h="5518089" w="5781360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2"/>
              <a:stretch>
                <a:fillRect l="-16369" t="0" r="-16369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607130" y="3605787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07130" y="5060028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607130" y="6514269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6"/>
                </a:lnTo>
                <a:lnTo>
                  <a:pt x="0" y="930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607130" y="7968510"/>
            <a:ext cx="5691959" cy="930366"/>
          </a:xfrm>
          <a:custGeom>
            <a:avLst/>
            <a:gdLst/>
            <a:ahLst/>
            <a:cxnLst/>
            <a:rect r="r" b="b" t="t" l="l"/>
            <a:pathLst>
              <a:path h="930366" w="5691959">
                <a:moveTo>
                  <a:pt x="0" y="0"/>
                </a:moveTo>
                <a:lnTo>
                  <a:pt x="5691960" y="0"/>
                </a:lnTo>
                <a:lnTo>
                  <a:pt x="5691960" y="930367"/>
                </a:lnTo>
                <a:lnTo>
                  <a:pt x="0" y="930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>
            <a:off x="-1558406" y="1625590"/>
            <a:ext cx="10123532" cy="0"/>
          </a:xfrm>
          <a:prstGeom prst="line">
            <a:avLst/>
          </a:prstGeom>
          <a:ln cap="flat" w="38100">
            <a:solidFill>
              <a:srgbClr val="44577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-1558406" y="488960"/>
            <a:ext cx="11001749" cy="1117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5"/>
              </a:lnSpc>
            </a:pPr>
            <a:r>
              <a:rPr lang="en-US" sz="7601" spc="554">
                <a:solidFill>
                  <a:srgbClr val="445774"/>
                </a:solidFill>
                <a:latin typeface="Glacial Indifference"/>
              </a:rPr>
              <a:t>ABOUT ABBY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0720" y="2133089"/>
            <a:ext cx="10564780" cy="1152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5993">
                <a:solidFill>
                  <a:srgbClr val="FEFEFE"/>
                </a:solidFill>
                <a:latin typeface="Josefin Sans Bold"/>
              </a:rPr>
              <a:t>Lifelong Skier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92589" y="3708113"/>
            <a:ext cx="7121042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2015 Eden Prairie High School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41036" y="5158816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2016 Loppet Nordic Racing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41036" y="6613057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2020 Dartmouth College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41036" y="8067299"/>
            <a:ext cx="5224149" cy="608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445774"/>
                </a:solidFill>
                <a:latin typeface="Glacial Indifference"/>
              </a:rPr>
              <a:t>2023 Team Birkie Marathon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94102" y="243656"/>
            <a:ext cx="12699795" cy="2632656"/>
          </a:xfrm>
          <a:custGeom>
            <a:avLst/>
            <a:gdLst/>
            <a:ahLst/>
            <a:cxnLst/>
            <a:rect r="r" b="b" t="t" l="l"/>
            <a:pathLst>
              <a:path h="2632656" w="12699795">
                <a:moveTo>
                  <a:pt x="0" y="0"/>
                </a:moveTo>
                <a:lnTo>
                  <a:pt x="12699796" y="0"/>
                </a:lnTo>
                <a:lnTo>
                  <a:pt x="12699796" y="2632656"/>
                </a:lnTo>
                <a:lnTo>
                  <a:pt x="0" y="2632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7818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88F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28655" y="512752"/>
            <a:ext cx="4910335" cy="1097497"/>
          </a:xfrm>
          <a:custGeom>
            <a:avLst/>
            <a:gdLst/>
            <a:ahLst/>
            <a:cxnLst/>
            <a:rect r="r" b="b" t="t" l="l"/>
            <a:pathLst>
              <a:path h="1097497" w="4910335">
                <a:moveTo>
                  <a:pt x="0" y="0"/>
                </a:moveTo>
                <a:lnTo>
                  <a:pt x="4910335" y="0"/>
                </a:lnTo>
                <a:lnTo>
                  <a:pt x="4910335" y="1097497"/>
                </a:lnTo>
                <a:lnTo>
                  <a:pt x="0" y="1097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5678" y="3629668"/>
            <a:ext cx="4540027" cy="6053369"/>
          </a:xfrm>
          <a:custGeom>
            <a:avLst/>
            <a:gdLst/>
            <a:ahLst/>
            <a:cxnLst/>
            <a:rect r="r" b="b" t="t" l="l"/>
            <a:pathLst>
              <a:path h="6053369" w="4540027">
                <a:moveTo>
                  <a:pt x="0" y="0"/>
                </a:moveTo>
                <a:lnTo>
                  <a:pt x="4540027" y="0"/>
                </a:lnTo>
                <a:lnTo>
                  <a:pt x="4540027" y="6053369"/>
                </a:lnTo>
                <a:lnTo>
                  <a:pt x="0" y="6053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28655" y="3618356"/>
            <a:ext cx="4540027" cy="6053369"/>
          </a:xfrm>
          <a:custGeom>
            <a:avLst/>
            <a:gdLst/>
            <a:ahLst/>
            <a:cxnLst/>
            <a:rect r="r" b="b" t="t" l="l"/>
            <a:pathLst>
              <a:path h="6053369" w="4540027">
                <a:moveTo>
                  <a:pt x="0" y="0"/>
                </a:moveTo>
                <a:lnTo>
                  <a:pt x="4540027" y="0"/>
                </a:lnTo>
                <a:lnTo>
                  <a:pt x="4540027" y="6053370"/>
                </a:lnTo>
                <a:lnTo>
                  <a:pt x="0" y="605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249" r="0" b="-624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933008" y="1756164"/>
            <a:ext cx="8130738" cy="1328991"/>
          </a:xfrm>
          <a:custGeom>
            <a:avLst/>
            <a:gdLst/>
            <a:ahLst/>
            <a:cxnLst/>
            <a:rect r="r" b="b" t="t" l="l"/>
            <a:pathLst>
              <a:path h="1328991" w="8130738">
                <a:moveTo>
                  <a:pt x="0" y="0"/>
                </a:moveTo>
                <a:lnTo>
                  <a:pt x="8130738" y="0"/>
                </a:lnTo>
                <a:lnTo>
                  <a:pt x="8130738" y="1328991"/>
                </a:lnTo>
                <a:lnTo>
                  <a:pt x="0" y="1328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9881" y="1720395"/>
            <a:ext cx="9056992" cy="1152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5993">
                <a:solidFill>
                  <a:srgbClr val="445774"/>
                </a:solidFill>
                <a:latin typeface="Josefin Sans Bold"/>
              </a:rPr>
              <a:t>Launched April 2021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011049" y="3618356"/>
            <a:ext cx="4540027" cy="6053369"/>
          </a:xfrm>
          <a:custGeom>
            <a:avLst/>
            <a:gdLst/>
            <a:ahLst/>
            <a:cxnLst/>
            <a:rect r="r" b="b" t="t" l="l"/>
            <a:pathLst>
              <a:path h="6053369" w="4540027">
                <a:moveTo>
                  <a:pt x="0" y="0"/>
                </a:moveTo>
                <a:lnTo>
                  <a:pt x="4540027" y="0"/>
                </a:lnTo>
                <a:lnTo>
                  <a:pt x="4540027" y="6053370"/>
                </a:lnTo>
                <a:lnTo>
                  <a:pt x="0" y="6053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88F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27730" y="592413"/>
            <a:ext cx="7076793" cy="1581717"/>
          </a:xfrm>
          <a:custGeom>
            <a:avLst/>
            <a:gdLst/>
            <a:ahLst/>
            <a:cxnLst/>
            <a:rect r="r" b="b" t="t" l="l"/>
            <a:pathLst>
              <a:path h="1581717" w="7076793">
                <a:moveTo>
                  <a:pt x="0" y="0"/>
                </a:moveTo>
                <a:lnTo>
                  <a:pt x="7076793" y="0"/>
                </a:lnTo>
                <a:lnTo>
                  <a:pt x="7076793" y="1581718"/>
                </a:lnTo>
                <a:lnTo>
                  <a:pt x="0" y="1581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35551" y="-2988954"/>
            <a:ext cx="10436851" cy="13915802"/>
          </a:xfrm>
          <a:custGeom>
            <a:avLst/>
            <a:gdLst/>
            <a:ahLst/>
            <a:cxnLst/>
            <a:rect r="r" b="b" t="t" l="l"/>
            <a:pathLst>
              <a:path h="13915802" w="10436851">
                <a:moveTo>
                  <a:pt x="0" y="0"/>
                </a:moveTo>
                <a:lnTo>
                  <a:pt x="10436852" y="0"/>
                </a:lnTo>
                <a:lnTo>
                  <a:pt x="10436852" y="13915802"/>
                </a:lnTo>
                <a:lnTo>
                  <a:pt x="0" y="1391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753750" y="3421906"/>
            <a:ext cx="4585599" cy="1094082"/>
            <a:chOff x="0" y="0"/>
            <a:chExt cx="1207730" cy="28815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07730" cy="288153"/>
            </a:xfrm>
            <a:custGeom>
              <a:avLst/>
              <a:gdLst/>
              <a:ahLst/>
              <a:cxnLst/>
              <a:rect r="r" b="b" t="t" l="l"/>
              <a:pathLst>
                <a:path h="288153" w="1207730">
                  <a:moveTo>
                    <a:pt x="86104" y="0"/>
                  </a:moveTo>
                  <a:lnTo>
                    <a:pt x="1121626" y="0"/>
                  </a:lnTo>
                  <a:cubicBezTo>
                    <a:pt x="1169180" y="0"/>
                    <a:pt x="1207730" y="38550"/>
                    <a:pt x="1207730" y="86104"/>
                  </a:cubicBezTo>
                  <a:lnTo>
                    <a:pt x="1207730" y="202050"/>
                  </a:lnTo>
                  <a:cubicBezTo>
                    <a:pt x="1207730" y="249603"/>
                    <a:pt x="1169180" y="288153"/>
                    <a:pt x="1121626" y="288153"/>
                  </a:cubicBezTo>
                  <a:lnTo>
                    <a:pt x="86104" y="288153"/>
                  </a:lnTo>
                  <a:cubicBezTo>
                    <a:pt x="38550" y="288153"/>
                    <a:pt x="0" y="249603"/>
                    <a:pt x="0" y="202050"/>
                  </a:cubicBezTo>
                  <a:lnTo>
                    <a:pt x="0" y="86104"/>
                  </a:lnTo>
                  <a:cubicBezTo>
                    <a:pt x="0" y="38550"/>
                    <a:pt x="38550" y="0"/>
                    <a:pt x="86104" y="0"/>
                  </a:cubicBezTo>
                  <a:close/>
                </a:path>
              </a:pathLst>
            </a:custGeom>
            <a:solidFill>
              <a:srgbClr val="44577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207730" cy="3262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479309" y="5414102"/>
            <a:ext cx="4585599" cy="1518576"/>
            <a:chOff x="0" y="0"/>
            <a:chExt cx="1207730" cy="39995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07730" cy="399954"/>
            </a:xfrm>
            <a:custGeom>
              <a:avLst/>
              <a:gdLst/>
              <a:ahLst/>
              <a:cxnLst/>
              <a:rect r="r" b="b" t="t" l="l"/>
              <a:pathLst>
                <a:path h="399954" w="1207730">
                  <a:moveTo>
                    <a:pt x="86104" y="0"/>
                  </a:moveTo>
                  <a:lnTo>
                    <a:pt x="1121626" y="0"/>
                  </a:lnTo>
                  <a:cubicBezTo>
                    <a:pt x="1169180" y="0"/>
                    <a:pt x="1207730" y="38550"/>
                    <a:pt x="1207730" y="86104"/>
                  </a:cubicBezTo>
                  <a:lnTo>
                    <a:pt x="1207730" y="313850"/>
                  </a:lnTo>
                  <a:cubicBezTo>
                    <a:pt x="1207730" y="361404"/>
                    <a:pt x="1169180" y="399954"/>
                    <a:pt x="1121626" y="399954"/>
                  </a:cubicBezTo>
                  <a:lnTo>
                    <a:pt x="86104" y="399954"/>
                  </a:lnTo>
                  <a:cubicBezTo>
                    <a:pt x="38550" y="399954"/>
                    <a:pt x="0" y="361404"/>
                    <a:pt x="0" y="313850"/>
                  </a:cubicBezTo>
                  <a:lnTo>
                    <a:pt x="0" y="86104"/>
                  </a:lnTo>
                  <a:cubicBezTo>
                    <a:pt x="0" y="38550"/>
                    <a:pt x="38550" y="0"/>
                    <a:pt x="86104" y="0"/>
                  </a:cubicBezTo>
                  <a:close/>
                </a:path>
              </a:pathLst>
            </a:custGeom>
            <a:solidFill>
              <a:srgbClr val="44577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07730" cy="4380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7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7655049" y="1383272"/>
            <a:ext cx="6677796" cy="8903728"/>
          </a:xfrm>
          <a:custGeom>
            <a:avLst/>
            <a:gdLst/>
            <a:ahLst/>
            <a:cxnLst/>
            <a:rect r="r" b="b" t="t" l="l"/>
            <a:pathLst>
              <a:path h="8903728" w="6677796">
                <a:moveTo>
                  <a:pt x="0" y="0"/>
                </a:moveTo>
                <a:lnTo>
                  <a:pt x="6677796" y="0"/>
                </a:lnTo>
                <a:lnTo>
                  <a:pt x="6677796" y="8903728"/>
                </a:lnTo>
                <a:lnTo>
                  <a:pt x="0" y="8903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41871">
            <a:off x="12371725" y="4383025"/>
            <a:ext cx="1750460" cy="1295341"/>
          </a:xfrm>
          <a:custGeom>
            <a:avLst/>
            <a:gdLst/>
            <a:ahLst/>
            <a:cxnLst/>
            <a:rect r="r" b="b" t="t" l="l"/>
            <a:pathLst>
              <a:path h="1295341" w="1750460">
                <a:moveTo>
                  <a:pt x="0" y="0"/>
                </a:moveTo>
                <a:lnTo>
                  <a:pt x="1750460" y="0"/>
                </a:lnTo>
                <a:lnTo>
                  <a:pt x="1750460" y="1295341"/>
                </a:lnTo>
                <a:lnTo>
                  <a:pt x="0" y="1295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949099" y="3581597"/>
            <a:ext cx="4194901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Balgin"/>
              </a:rPr>
              <a:t>Stay Put Shorts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704523" y="5433615"/>
            <a:ext cx="4194901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Balgin"/>
              </a:rPr>
              <a:t>Square Neck Sports Bra</a:t>
            </a:r>
          </a:p>
        </p:txBody>
      </p:sp>
      <p:sp>
        <p:nvSpPr>
          <p:cNvPr name="Freeform 14" id="14"/>
          <p:cNvSpPr/>
          <p:nvPr/>
        </p:nvSpPr>
        <p:spPr>
          <a:xfrm flipH="false" flipV="true" rot="-3906176">
            <a:off x="4385682" y="4495830"/>
            <a:ext cx="1750460" cy="1295341"/>
          </a:xfrm>
          <a:custGeom>
            <a:avLst/>
            <a:gdLst/>
            <a:ahLst/>
            <a:cxnLst/>
            <a:rect r="r" b="b" t="t" l="l"/>
            <a:pathLst>
              <a:path h="1295341" w="1750460">
                <a:moveTo>
                  <a:pt x="0" y="1295340"/>
                </a:moveTo>
                <a:lnTo>
                  <a:pt x="1750460" y="1295340"/>
                </a:lnTo>
                <a:lnTo>
                  <a:pt x="1750460" y="0"/>
                </a:lnTo>
                <a:lnTo>
                  <a:pt x="0" y="0"/>
                </a:lnTo>
                <a:lnTo>
                  <a:pt x="0" y="129534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88F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8466" y="614865"/>
            <a:ext cx="6792953" cy="9057271"/>
          </a:xfrm>
          <a:custGeom>
            <a:avLst/>
            <a:gdLst/>
            <a:ahLst/>
            <a:cxnLst/>
            <a:rect r="r" b="b" t="t" l="l"/>
            <a:pathLst>
              <a:path h="9057271" w="6792953">
                <a:moveTo>
                  <a:pt x="0" y="0"/>
                </a:moveTo>
                <a:lnTo>
                  <a:pt x="6792953" y="0"/>
                </a:lnTo>
                <a:lnTo>
                  <a:pt x="6792953" y="9057270"/>
                </a:lnTo>
                <a:lnTo>
                  <a:pt x="0" y="9057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" t="0" r="-333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20450" y="-1380369"/>
            <a:ext cx="5300301" cy="5300301"/>
          </a:xfrm>
          <a:custGeom>
            <a:avLst/>
            <a:gdLst/>
            <a:ahLst/>
            <a:cxnLst/>
            <a:rect r="r" b="b" t="t" l="l"/>
            <a:pathLst>
              <a:path h="5300301" w="5300301">
                <a:moveTo>
                  <a:pt x="0" y="0"/>
                </a:moveTo>
                <a:lnTo>
                  <a:pt x="5300302" y="0"/>
                </a:lnTo>
                <a:lnTo>
                  <a:pt x="5300302" y="5300301"/>
                </a:lnTo>
                <a:lnTo>
                  <a:pt x="0" y="5300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70668" y="2752765"/>
            <a:ext cx="7399866" cy="7295035"/>
          </a:xfrm>
          <a:custGeom>
            <a:avLst/>
            <a:gdLst/>
            <a:ahLst/>
            <a:cxnLst/>
            <a:rect r="r" b="b" t="t" l="l"/>
            <a:pathLst>
              <a:path h="7295035" w="7399866">
                <a:moveTo>
                  <a:pt x="0" y="0"/>
                </a:moveTo>
                <a:lnTo>
                  <a:pt x="7399866" y="0"/>
                </a:lnTo>
                <a:lnTo>
                  <a:pt x="7399866" y="7295035"/>
                </a:lnTo>
                <a:lnTo>
                  <a:pt x="0" y="7295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290880" y="1770071"/>
            <a:ext cx="9573188" cy="1039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9"/>
              </a:lnSpc>
            </a:pPr>
            <a:r>
              <a:rPr lang="en-US" sz="5405">
                <a:solidFill>
                  <a:srgbClr val="FEFEFE"/>
                </a:solidFill>
                <a:latin typeface="Josefin Sans Bold"/>
              </a:rPr>
              <a:t>2022 Editor’s Choice Award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DAF6M8mnXVM</dc:identifier>
  <dcterms:modified xsi:type="dcterms:W3CDTF">2011-08-01T06:04:30Z</dcterms:modified>
  <cp:revision>1</cp:revision>
  <dc:title>Dressing for Distance</dc:title>
</cp:coreProperties>
</file>