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ebas Neue Cyrillic" charset="1" panose="02000506000000020004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20" Target="slides/slide10.xml" Type="http://schemas.openxmlformats.org/officeDocument/2006/relationships/slide"/><Relationship Id="rId21" Target="slides/slide11.xml" Type="http://schemas.openxmlformats.org/officeDocument/2006/relationships/slide"/><Relationship Id="rId22" Target="slides/slide12.xml" Type="http://schemas.openxmlformats.org/officeDocument/2006/relationships/slide"/><Relationship Id="rId23" Target="slides/slide13.xml" Type="http://schemas.openxmlformats.org/officeDocument/2006/relationships/slide"/><Relationship Id="rId24" Target="slides/slide14.xml" Type="http://schemas.openxmlformats.org/officeDocument/2006/relationships/slide"/><Relationship Id="rId25" Target="slides/slide15.xml" Type="http://schemas.openxmlformats.org/officeDocument/2006/relationships/slide"/><Relationship Id="rId26" Target="slides/slide16.xml" Type="http://schemas.openxmlformats.org/officeDocument/2006/relationships/slide"/><Relationship Id="rId27" Target="slides/slide17.xml" Type="http://schemas.openxmlformats.org/officeDocument/2006/relationships/slide"/><Relationship Id="rId28" Target="slides/slide18.xml" Type="http://schemas.openxmlformats.org/officeDocument/2006/relationships/slide"/><Relationship Id="rId29" Target="slides/slide19.xml" Type="http://schemas.openxmlformats.org/officeDocument/2006/relationships/slide"/><Relationship Id="rId3" Target="viewProps.xml" Type="http://schemas.openxmlformats.org/officeDocument/2006/relationships/viewProps"/><Relationship Id="rId30" Target="slides/slide20.xml" Type="http://schemas.openxmlformats.org/officeDocument/2006/relationships/slide"/><Relationship Id="rId31" Target="slides/slide2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4.png" Type="http://schemas.openxmlformats.org/officeDocument/2006/relationships/image"/><Relationship Id="rId17" Target="../media/image25.png" Type="http://schemas.openxmlformats.org/officeDocument/2006/relationships/image"/><Relationship Id="rId18" Target="../media/image26.png" Type="http://schemas.openxmlformats.org/officeDocument/2006/relationships/image"/><Relationship Id="rId19" Target="../media/image2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6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0.pn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2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8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jpeg" Type="http://schemas.openxmlformats.org/officeDocument/2006/relationships/image"/><Relationship Id="rId11" Target="../media/image12.png" Type="http://schemas.openxmlformats.org/officeDocument/2006/relationships/image"/><Relationship Id="rId12" Target="../media/image13.png" Type="http://schemas.openxmlformats.org/officeDocument/2006/relationships/image"/><Relationship Id="rId13" Target="../media/image14.jpeg" Type="http://schemas.openxmlformats.org/officeDocument/2006/relationships/image"/><Relationship Id="rId14" Target="../media/image15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jpeg" Type="http://schemas.openxmlformats.org/officeDocument/2006/relationships/image"/><Relationship Id="rId9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65382" y="-26091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45645" y="124031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74698" y="51435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74698" y="704837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60681" y="758466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5570" y="-126520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345645" y="4858481"/>
            <a:ext cx="7269835" cy="5452376"/>
          </a:xfrm>
          <a:custGeom>
            <a:avLst/>
            <a:gdLst/>
            <a:ahLst/>
            <a:cxnLst/>
            <a:rect r="r" b="b" t="t" l="l"/>
            <a:pathLst>
              <a:path h="5452376" w="7269835">
                <a:moveTo>
                  <a:pt x="0" y="0"/>
                </a:moveTo>
                <a:lnTo>
                  <a:pt x="7269834" y="0"/>
                </a:lnTo>
                <a:lnTo>
                  <a:pt x="7269834" y="5452376"/>
                </a:lnTo>
                <a:lnTo>
                  <a:pt x="0" y="54523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506732" y="2045736"/>
            <a:ext cx="7459859" cy="1808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00"/>
              </a:lnSpc>
            </a:pPr>
            <a:r>
              <a:rPr lang="en-US" sz="10572">
                <a:solidFill>
                  <a:srgbClr val="000000"/>
                </a:solidFill>
                <a:latin typeface="Bebas Neue Cyrillic"/>
              </a:rPr>
              <a:t>Fuel a Faster Ski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59708" y="4368041"/>
            <a:ext cx="7706883" cy="5630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4199">
                <a:solidFill>
                  <a:srgbClr val="000000"/>
                </a:solidFill>
                <a:latin typeface="Bebas Neue Cyrillic"/>
              </a:rPr>
              <a:t>Julie SHobe MS RDN </a:t>
            </a:r>
          </a:p>
          <a:p>
            <a:pPr algn="ctr">
              <a:lnSpc>
                <a:spcPts val="6383"/>
              </a:lnSpc>
            </a:pPr>
            <a:r>
              <a:rPr lang="en-US" sz="4199">
                <a:solidFill>
                  <a:srgbClr val="000000"/>
                </a:solidFill>
                <a:latin typeface="Bebas Neue Cyrillic"/>
              </a:rPr>
              <a:t>Ultramarathon Dietitian </a:t>
            </a:r>
          </a:p>
          <a:p>
            <a:pPr algn="ctr">
              <a:lnSpc>
                <a:spcPts val="6383"/>
              </a:lnSpc>
            </a:pPr>
            <a:r>
              <a:rPr lang="en-US" sz="4199">
                <a:solidFill>
                  <a:srgbClr val="000000"/>
                </a:solidFill>
                <a:latin typeface="Bebas Neue Cyrillic"/>
              </a:rPr>
              <a:t>Skate Ski Enthusiast </a:t>
            </a:r>
          </a:p>
          <a:p>
            <a:pPr algn="ctr">
              <a:lnSpc>
                <a:spcPts val="6383"/>
              </a:lnSpc>
            </a:pPr>
            <a:r>
              <a:rPr lang="en-US" sz="4199">
                <a:solidFill>
                  <a:srgbClr val="000000"/>
                </a:solidFill>
                <a:latin typeface="Bebas Neue Cyrillic"/>
              </a:rPr>
              <a:t>Friend of Jennie BEnder</a:t>
            </a:r>
          </a:p>
          <a:p>
            <a:pPr algn="ctr">
              <a:lnSpc>
                <a:spcPts val="6383"/>
              </a:lnSpc>
            </a:pPr>
            <a:r>
              <a:rPr lang="en-US" sz="4199">
                <a:solidFill>
                  <a:srgbClr val="000000"/>
                </a:solidFill>
                <a:latin typeface="Bebas Neue Cyrillic"/>
              </a:rPr>
              <a:t>Founder and CEO Ultra Running Nutrition </a:t>
            </a:r>
          </a:p>
          <a:p>
            <a:pPr algn="ctr">
              <a:lnSpc>
                <a:spcPts val="6383"/>
              </a:lnSpc>
            </a:pPr>
            <a:r>
              <a:rPr lang="en-US" sz="4199">
                <a:solidFill>
                  <a:srgbClr val="000000"/>
                </a:solidFill>
                <a:latin typeface="Bebas Neue Cyrillic"/>
              </a:rPr>
              <a:t>fuelingultras@gmail.com</a:t>
            </a:r>
          </a:p>
          <a:p>
            <a:pPr algn="ctr">
              <a:lnSpc>
                <a:spcPts val="6383"/>
              </a:lnSpc>
            </a:pPr>
            <a:r>
              <a:rPr lang="en-US" sz="4199">
                <a:solidFill>
                  <a:srgbClr val="000000"/>
                </a:solidFill>
                <a:latin typeface="Bebas Neue Cyrillic"/>
              </a:rPr>
              <a:t>Instagram @ultra.running.nutrition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49310" y="-140553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94021" y="199545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97427" y="72009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30152" y="-140553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469348" y="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11115" y="528036"/>
            <a:ext cx="5065770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Ski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6538" y="1453548"/>
            <a:ext cx="16598055" cy="9218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37097" indent="-468549" lvl="1">
              <a:lnSpc>
                <a:spcPts val="6076"/>
              </a:lnSpc>
              <a:buFont typeface="Arial"/>
              <a:buChar char="•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A fueled skier is a faster, stronger skier </a:t>
            </a:r>
          </a:p>
          <a:p>
            <a:pPr>
              <a:lnSpc>
                <a:spcPts val="6076"/>
              </a:lnSpc>
            </a:pPr>
          </a:p>
          <a:p>
            <a:pPr marL="937097" indent="-468549" lvl="1">
              <a:lnSpc>
                <a:spcPts val="6076"/>
              </a:lnSpc>
              <a:buFont typeface="Arial"/>
              <a:buChar char="•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A fueled Skier has more energy, steady energy, avoids hitting a wall, feels better,  less stomach or GI upset on longer adventures, recovers faster and controlled hunger throughout the rest of the day</a:t>
            </a:r>
          </a:p>
          <a:p>
            <a:pPr>
              <a:lnSpc>
                <a:spcPts val="6076"/>
              </a:lnSpc>
            </a:pPr>
          </a:p>
          <a:p>
            <a:pPr marL="937097" indent="-468549" lvl="1">
              <a:lnSpc>
                <a:spcPts val="6076"/>
              </a:lnSpc>
              <a:buFont typeface="Arial"/>
              <a:buChar char="•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Fueling workouts 60 min or longer is recommended</a:t>
            </a: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 </a:t>
            </a:r>
          </a:p>
          <a:p>
            <a:pPr>
              <a:lnSpc>
                <a:spcPts val="6076"/>
              </a:lnSpc>
            </a:pPr>
          </a:p>
          <a:p>
            <a:pPr marL="937097" indent="-468549" lvl="1">
              <a:lnSpc>
                <a:spcPts val="6076"/>
              </a:lnSpc>
              <a:buFont typeface="Arial"/>
              <a:buChar char="•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Prioritize replacing Carbs over calories </a:t>
            </a:r>
          </a:p>
          <a:p>
            <a:pPr marL="1874194" indent="-624731" lvl="2">
              <a:lnSpc>
                <a:spcPts val="6076"/>
              </a:lnSpc>
              <a:buFont typeface="Arial"/>
              <a:buChar char="⚬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Carbs- simple carbs are the easiest for your body to digest </a:t>
            </a:r>
          </a:p>
          <a:p>
            <a:pPr marL="1874194" indent="-624731" lvl="2">
              <a:lnSpc>
                <a:spcPts val="6076"/>
              </a:lnSpc>
              <a:buFont typeface="Arial"/>
              <a:buChar char="⚬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Fluid and sodium - even in the cold we sweat and breath out fluid </a:t>
            </a:r>
          </a:p>
          <a:p>
            <a:pPr>
              <a:lnSpc>
                <a:spcPts val="6076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20610" y="-937941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22071" y="1884278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74698" y="51435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74698" y="704837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60681" y="758466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831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939908" y="753665"/>
            <a:ext cx="4408184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 a Faster Ski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83731" y="2617073"/>
            <a:ext cx="12321468" cy="781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</a:p>
          <a:p>
            <a:pPr marL="955511" indent="-477756" lvl="1">
              <a:lnSpc>
                <a:spcPts val="6195"/>
              </a:lnSpc>
              <a:buFont typeface="Arial"/>
              <a:buChar char="•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Fuel your training - like  you want to fuel your event: </a:t>
            </a:r>
          </a:p>
          <a:p>
            <a:pPr>
              <a:lnSpc>
                <a:spcPts val="6195"/>
              </a:lnSpc>
            </a:pPr>
          </a:p>
          <a:p>
            <a:pPr marL="1911022" indent="-637007" lvl="2">
              <a:lnSpc>
                <a:spcPts val="6195"/>
              </a:lnSpc>
              <a:buFont typeface="Arial"/>
              <a:buChar char="⚬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If you are training for a 3 hour event, practice your hourly fueling goals during your workouts to match what you want to do on race day </a:t>
            </a:r>
          </a:p>
          <a:p>
            <a:pPr>
              <a:lnSpc>
                <a:spcPts val="6195"/>
              </a:lnSpc>
            </a:pPr>
          </a:p>
          <a:p>
            <a:pPr>
              <a:lnSpc>
                <a:spcPts val="6195"/>
              </a:lnSpc>
            </a:pPr>
          </a:p>
          <a:p>
            <a:pPr>
              <a:lnSpc>
                <a:spcPts val="6195"/>
              </a:lnSpc>
            </a:pPr>
          </a:p>
          <a:p>
            <a:pPr>
              <a:lnSpc>
                <a:spcPts val="6195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21748" y="17964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44137" y="59112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09990" y="30861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248147" y="-26091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526217" y="753665"/>
            <a:ext cx="7235566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&lt;60 min Ski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76871" y="2343296"/>
            <a:ext cx="14063183" cy="8471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37097" indent="-468549" lvl="1">
              <a:lnSpc>
                <a:spcPts val="6076"/>
              </a:lnSpc>
              <a:buFont typeface="Arial"/>
              <a:buChar char="•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Prioritize a snack or meal before </a:t>
            </a:r>
          </a:p>
          <a:p>
            <a:pPr marL="1874194" indent="-624731" lvl="2">
              <a:lnSpc>
                <a:spcPts val="6076"/>
              </a:lnSpc>
              <a:buFont typeface="Arial"/>
              <a:buChar char="⚬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Example: apple sauce, Granola bar, 2-3 dates</a:t>
            </a:r>
          </a:p>
          <a:p>
            <a:pPr>
              <a:lnSpc>
                <a:spcPts val="6076"/>
              </a:lnSpc>
            </a:pPr>
          </a:p>
          <a:p>
            <a:pPr marL="937097" indent="-468549" lvl="1">
              <a:lnSpc>
                <a:spcPts val="6076"/>
              </a:lnSpc>
              <a:buFont typeface="Arial"/>
              <a:buChar char="•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&lt;</a:t>
            </a: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60min workout </a:t>
            </a:r>
          </a:p>
          <a:p>
            <a:pPr marL="1874194" indent="-624731" lvl="2">
              <a:lnSpc>
                <a:spcPts val="6076"/>
              </a:lnSpc>
              <a:buFont typeface="Arial"/>
              <a:buChar char="⚬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 Fueling is optional during</a:t>
            </a:r>
          </a:p>
          <a:p>
            <a:pPr>
              <a:lnSpc>
                <a:spcPts val="6076"/>
              </a:lnSpc>
            </a:pPr>
          </a:p>
          <a:p>
            <a:pPr marL="937097" indent="-468549" lvl="1">
              <a:lnSpc>
                <a:spcPts val="6076"/>
              </a:lnSpc>
              <a:buFont typeface="Arial"/>
              <a:buChar char="•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Prioritize a recovery snack (or meal) within 30 min of finishing </a:t>
            </a:r>
          </a:p>
          <a:p>
            <a:pPr marL="1874194" indent="-624731" lvl="2">
              <a:lnSpc>
                <a:spcPts val="6076"/>
              </a:lnSpc>
              <a:buFont typeface="Arial"/>
              <a:buChar char="⚬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some carb and protein (~30-40g carb and 10-20g protein)</a:t>
            </a:r>
          </a:p>
          <a:p>
            <a:pPr marL="1874194" indent="-624731" lvl="2">
              <a:lnSpc>
                <a:spcPts val="6076"/>
              </a:lnSpc>
              <a:buFont typeface="Arial"/>
              <a:buChar char="⚬"/>
            </a:pPr>
            <a:r>
              <a:rPr lang="en-US" sz="4340">
                <a:solidFill>
                  <a:srgbClr val="000000"/>
                </a:solidFill>
                <a:latin typeface="Bebas Neue Cyrillic Semi-Bold"/>
              </a:rPr>
              <a:t>Example: Recovery beverage (Skratch, Tailwind) or chocolate milk Or fruit and nut butter </a:t>
            </a:r>
          </a:p>
          <a:p>
            <a:pPr>
              <a:lnSpc>
                <a:spcPts val="6076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21748" y="17964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24647" y="-1389738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72227" y="8068108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09990" y="-1389738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2496" y="-231831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69040" y="4033341"/>
            <a:ext cx="2548428" cy="2220318"/>
          </a:xfrm>
          <a:custGeom>
            <a:avLst/>
            <a:gdLst/>
            <a:ahLst/>
            <a:cxnLst/>
            <a:rect r="r" b="b" t="t" l="l"/>
            <a:pathLst>
              <a:path h="2220318" w="2548428">
                <a:moveTo>
                  <a:pt x="0" y="0"/>
                </a:moveTo>
                <a:lnTo>
                  <a:pt x="2548428" y="0"/>
                </a:lnTo>
                <a:lnTo>
                  <a:pt x="2548428" y="2220318"/>
                </a:lnTo>
                <a:lnTo>
                  <a:pt x="0" y="2220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5246" y="6561029"/>
            <a:ext cx="1867588" cy="2549608"/>
          </a:xfrm>
          <a:custGeom>
            <a:avLst/>
            <a:gdLst/>
            <a:ahLst/>
            <a:cxnLst/>
            <a:rect r="r" b="b" t="t" l="l"/>
            <a:pathLst>
              <a:path h="2549608" w="1867588">
                <a:moveTo>
                  <a:pt x="0" y="0"/>
                </a:moveTo>
                <a:lnTo>
                  <a:pt x="1867588" y="0"/>
                </a:lnTo>
                <a:lnTo>
                  <a:pt x="1867588" y="2549609"/>
                </a:lnTo>
                <a:lnTo>
                  <a:pt x="0" y="25496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97130" y="6104972"/>
            <a:ext cx="4230769" cy="2818750"/>
          </a:xfrm>
          <a:custGeom>
            <a:avLst/>
            <a:gdLst/>
            <a:ahLst/>
            <a:cxnLst/>
            <a:rect r="r" b="b" t="t" l="l"/>
            <a:pathLst>
              <a:path h="2818750" w="4230769">
                <a:moveTo>
                  <a:pt x="0" y="0"/>
                </a:moveTo>
                <a:lnTo>
                  <a:pt x="4230770" y="0"/>
                </a:lnTo>
                <a:lnTo>
                  <a:pt x="4230770" y="2818750"/>
                </a:lnTo>
                <a:lnTo>
                  <a:pt x="0" y="28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217468" y="3973642"/>
            <a:ext cx="2908280" cy="1937641"/>
          </a:xfrm>
          <a:custGeom>
            <a:avLst/>
            <a:gdLst/>
            <a:ahLst/>
            <a:cxnLst/>
            <a:rect r="r" b="b" t="t" l="l"/>
            <a:pathLst>
              <a:path h="1937641" w="2908280">
                <a:moveTo>
                  <a:pt x="0" y="0"/>
                </a:moveTo>
                <a:lnTo>
                  <a:pt x="2908280" y="0"/>
                </a:lnTo>
                <a:lnTo>
                  <a:pt x="2908280" y="1937642"/>
                </a:lnTo>
                <a:lnTo>
                  <a:pt x="0" y="19376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402839" y="3511827"/>
            <a:ext cx="1721372" cy="2141676"/>
          </a:xfrm>
          <a:custGeom>
            <a:avLst/>
            <a:gdLst/>
            <a:ahLst/>
            <a:cxnLst/>
            <a:rect r="r" b="b" t="t" l="l"/>
            <a:pathLst>
              <a:path h="2141676" w="1721372">
                <a:moveTo>
                  <a:pt x="0" y="0"/>
                </a:moveTo>
                <a:lnTo>
                  <a:pt x="1721372" y="0"/>
                </a:lnTo>
                <a:lnTo>
                  <a:pt x="1721372" y="2141676"/>
                </a:lnTo>
                <a:lnTo>
                  <a:pt x="0" y="2141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201902" y="3409175"/>
            <a:ext cx="1870326" cy="2502108"/>
          </a:xfrm>
          <a:custGeom>
            <a:avLst/>
            <a:gdLst/>
            <a:ahLst/>
            <a:cxnLst/>
            <a:rect r="r" b="b" t="t" l="l"/>
            <a:pathLst>
              <a:path h="2502108" w="1870326">
                <a:moveTo>
                  <a:pt x="0" y="0"/>
                </a:moveTo>
                <a:lnTo>
                  <a:pt x="1870325" y="0"/>
                </a:lnTo>
                <a:lnTo>
                  <a:pt x="1870325" y="2502109"/>
                </a:lnTo>
                <a:lnTo>
                  <a:pt x="0" y="2502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74832" y="5876252"/>
            <a:ext cx="2060344" cy="2191856"/>
          </a:xfrm>
          <a:custGeom>
            <a:avLst/>
            <a:gdLst/>
            <a:ahLst/>
            <a:cxnLst/>
            <a:rect r="r" b="b" t="t" l="l"/>
            <a:pathLst>
              <a:path h="2191856" w="2060344">
                <a:moveTo>
                  <a:pt x="0" y="0"/>
                </a:moveTo>
                <a:lnTo>
                  <a:pt x="2060345" y="0"/>
                </a:lnTo>
                <a:lnTo>
                  <a:pt x="2060345" y="2191856"/>
                </a:lnTo>
                <a:lnTo>
                  <a:pt x="0" y="21918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167363" y="5349276"/>
            <a:ext cx="2836817" cy="2718832"/>
          </a:xfrm>
          <a:custGeom>
            <a:avLst/>
            <a:gdLst/>
            <a:ahLst/>
            <a:cxnLst/>
            <a:rect r="r" b="b" t="t" l="l"/>
            <a:pathLst>
              <a:path h="2718832" w="2836817">
                <a:moveTo>
                  <a:pt x="0" y="0"/>
                </a:moveTo>
                <a:lnTo>
                  <a:pt x="2836816" y="0"/>
                </a:lnTo>
                <a:lnTo>
                  <a:pt x="2836816" y="2718832"/>
                </a:lnTo>
                <a:lnTo>
                  <a:pt x="0" y="27188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782" t="0" r="-22068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5182521" y="2874960"/>
            <a:ext cx="2381608" cy="3175478"/>
          </a:xfrm>
          <a:custGeom>
            <a:avLst/>
            <a:gdLst/>
            <a:ahLst/>
            <a:cxnLst/>
            <a:rect r="r" b="b" t="t" l="l"/>
            <a:pathLst>
              <a:path h="3175478" w="2381608">
                <a:moveTo>
                  <a:pt x="0" y="0"/>
                </a:moveTo>
                <a:lnTo>
                  <a:pt x="2381608" y="0"/>
                </a:lnTo>
                <a:lnTo>
                  <a:pt x="2381608" y="3175477"/>
                </a:lnTo>
                <a:lnTo>
                  <a:pt x="0" y="3175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10318" y="5907343"/>
            <a:ext cx="2430861" cy="4321530"/>
          </a:xfrm>
          <a:custGeom>
            <a:avLst/>
            <a:gdLst/>
            <a:ahLst/>
            <a:cxnLst/>
            <a:rect r="r" b="b" t="t" l="l"/>
            <a:pathLst>
              <a:path h="4321530" w="2430861">
                <a:moveTo>
                  <a:pt x="0" y="0"/>
                </a:moveTo>
                <a:lnTo>
                  <a:pt x="2430860" y="0"/>
                </a:lnTo>
                <a:lnTo>
                  <a:pt x="2430860" y="4321530"/>
                </a:lnTo>
                <a:lnTo>
                  <a:pt x="0" y="43215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551266" y="753665"/>
            <a:ext cx="5185469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Ski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97130" y="2629812"/>
            <a:ext cx="3946684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Bebas Neue Cyrillic"/>
              </a:rPr>
              <a:t>Pre workout ideas: </a:t>
            </a:r>
          </a:p>
          <a:p>
            <a:pPr algn="ctr">
              <a:lnSpc>
                <a:spcPts val="6719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0818032" y="2629812"/>
            <a:ext cx="4767739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Bebas Neue Cyrillic"/>
              </a:rPr>
              <a:t>Recovery Fueling Ideas: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65778" y="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8400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311036">
            <a:off x="14345421" y="61722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20610" y="-20574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70665" y="753665"/>
            <a:ext cx="7946670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1-2.5hour  Ski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76871" y="1875698"/>
            <a:ext cx="12784157" cy="9112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1870" indent="-425935" lvl="1">
              <a:lnSpc>
                <a:spcPts val="5523"/>
              </a:lnSpc>
              <a:buFont typeface="Arial"/>
              <a:buChar char="•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Prioritize a snack or meal before </a:t>
            </a:r>
          </a:p>
          <a:p>
            <a:pPr marL="1703739" indent="-567913" lvl="2">
              <a:lnSpc>
                <a:spcPts val="5523"/>
              </a:lnSpc>
              <a:buFont typeface="Arial"/>
              <a:buChar char="⚬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Example: apple sauce, Granola bar, 2-3 dates</a:t>
            </a:r>
          </a:p>
          <a:p>
            <a:pPr>
              <a:lnSpc>
                <a:spcPts val="5523"/>
              </a:lnSpc>
            </a:pPr>
          </a:p>
          <a:p>
            <a:pPr marL="851870" indent="-425935" lvl="1">
              <a:lnSpc>
                <a:spcPts val="5523"/>
              </a:lnSpc>
              <a:buFont typeface="Arial"/>
              <a:buChar char="•"/>
            </a:pPr>
            <a:r>
              <a:rPr lang="en-US" sz="3945">
                <a:solidFill>
                  <a:srgbClr val="000000"/>
                </a:solidFill>
                <a:latin typeface="Bebas Neue Cyrillic"/>
              </a:rPr>
              <a:t>1-2.5hour Ski</a:t>
            </a:r>
          </a:p>
          <a:p>
            <a:pPr marL="1703739" indent="-567913" lvl="2">
              <a:lnSpc>
                <a:spcPts val="5523"/>
              </a:lnSpc>
              <a:buFont typeface="Arial"/>
              <a:buChar char="⚬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 30-60g carb per hour (prioritize carbs over calories)</a:t>
            </a:r>
          </a:p>
          <a:p>
            <a:pPr marL="1703739" indent="-567913" lvl="2">
              <a:lnSpc>
                <a:spcPts val="5523"/>
              </a:lnSpc>
              <a:buFont typeface="Arial"/>
              <a:buChar char="⚬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400-800mL (14-28oz) fluid per hour </a:t>
            </a:r>
          </a:p>
          <a:p>
            <a:pPr marL="1703739" indent="-567913" lvl="2">
              <a:lnSpc>
                <a:spcPts val="5523"/>
              </a:lnSpc>
              <a:buFont typeface="Arial"/>
              <a:buChar char="⚬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200-600mg sodium per hour </a:t>
            </a:r>
          </a:p>
          <a:p>
            <a:pPr>
              <a:lnSpc>
                <a:spcPts val="5523"/>
              </a:lnSpc>
            </a:pPr>
          </a:p>
          <a:p>
            <a:pPr marL="851870" indent="-425935" lvl="1">
              <a:lnSpc>
                <a:spcPts val="5523"/>
              </a:lnSpc>
              <a:buFont typeface="Arial"/>
              <a:buChar char="•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Prioritize a recovery snack (or meal) within 30 min of finishing </a:t>
            </a:r>
          </a:p>
          <a:p>
            <a:pPr marL="1703739" indent="-567913" lvl="2">
              <a:lnSpc>
                <a:spcPts val="5523"/>
              </a:lnSpc>
              <a:buFont typeface="Arial"/>
              <a:buChar char="⚬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some carb and protein (~30-40g carb and 10-20g protein)</a:t>
            </a:r>
          </a:p>
          <a:p>
            <a:pPr marL="1703739" indent="-567913" lvl="2">
              <a:lnSpc>
                <a:spcPts val="5523"/>
              </a:lnSpc>
              <a:buFont typeface="Arial"/>
              <a:buChar char="⚬"/>
            </a:pPr>
            <a:r>
              <a:rPr lang="en-US" sz="3945">
                <a:solidFill>
                  <a:srgbClr val="000000"/>
                </a:solidFill>
                <a:latin typeface="Bebas Neue Cyrillic Semi-Bold"/>
              </a:rPr>
              <a:t>Example: Recovery beverage (Skratch, Tailwind) or chocolate milk Or fruit and nut butter </a:t>
            </a:r>
          </a:p>
          <a:p>
            <a:pPr>
              <a:lnSpc>
                <a:spcPts val="5523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21748" y="17964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600491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8400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56429" y="67086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237428" y="-72445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627720" y="4042355"/>
            <a:ext cx="3542803" cy="4723737"/>
          </a:xfrm>
          <a:custGeom>
            <a:avLst/>
            <a:gdLst/>
            <a:ahLst/>
            <a:cxnLst/>
            <a:rect r="r" b="b" t="t" l="l"/>
            <a:pathLst>
              <a:path h="4723737" w="3542803">
                <a:moveTo>
                  <a:pt x="0" y="0"/>
                </a:moveTo>
                <a:lnTo>
                  <a:pt x="3542803" y="0"/>
                </a:lnTo>
                <a:lnTo>
                  <a:pt x="3542803" y="4723737"/>
                </a:lnTo>
                <a:lnTo>
                  <a:pt x="0" y="4723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11115" y="4104557"/>
            <a:ext cx="3058844" cy="4375716"/>
          </a:xfrm>
          <a:custGeom>
            <a:avLst/>
            <a:gdLst/>
            <a:ahLst/>
            <a:cxnLst/>
            <a:rect r="r" b="b" t="t" l="l"/>
            <a:pathLst>
              <a:path h="4375716" w="3058844">
                <a:moveTo>
                  <a:pt x="0" y="0"/>
                </a:moveTo>
                <a:lnTo>
                  <a:pt x="3058844" y="0"/>
                </a:lnTo>
                <a:lnTo>
                  <a:pt x="3058844" y="4375716"/>
                </a:lnTo>
                <a:lnTo>
                  <a:pt x="0" y="43757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392" t="0" r="-11787" b="-1108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170665" y="753665"/>
            <a:ext cx="7946670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1-2.5hour  Ski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11115" y="3032829"/>
            <a:ext cx="4852511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Bebas Neue Cyrillic"/>
              </a:rPr>
              <a:t>2 Hour Fueling Example: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70665" y="8889917"/>
            <a:ext cx="4275058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Bebas Neue Cyrillic Semi-Bold"/>
              </a:rPr>
              <a:t>two  400-500mL soft flasks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63870" y="3975680"/>
            <a:ext cx="1953334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Bebas Neue Cyrillic Bold"/>
              </a:rPr>
              <a:t>2 Packet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74706" y="5241102"/>
            <a:ext cx="5580796" cy="201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66carb (33g carb per hour)</a:t>
            </a:r>
          </a:p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1085mg sodium (~540mg per hour)</a:t>
            </a:r>
          </a:p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&gt;800mL fluid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21748" y="17964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8400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74706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093779">
            <a:off x="-1423257" y="107067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2323045" y="4044384"/>
            <a:ext cx="5695239" cy="4271429"/>
          </a:xfrm>
          <a:custGeom>
            <a:avLst/>
            <a:gdLst/>
            <a:ahLst/>
            <a:cxnLst/>
            <a:rect r="r" b="b" t="t" l="l"/>
            <a:pathLst>
              <a:path h="4271429" w="5695239">
                <a:moveTo>
                  <a:pt x="0" y="0"/>
                </a:moveTo>
                <a:lnTo>
                  <a:pt x="5695239" y="0"/>
                </a:lnTo>
                <a:lnTo>
                  <a:pt x="5695239" y="4271429"/>
                </a:lnTo>
                <a:lnTo>
                  <a:pt x="0" y="42714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23901" y="4042355"/>
            <a:ext cx="3717470" cy="4956626"/>
          </a:xfrm>
          <a:custGeom>
            <a:avLst/>
            <a:gdLst/>
            <a:ahLst/>
            <a:cxnLst/>
            <a:rect r="r" b="b" t="t" l="l"/>
            <a:pathLst>
              <a:path h="4956626" w="3717470">
                <a:moveTo>
                  <a:pt x="0" y="0"/>
                </a:moveTo>
                <a:lnTo>
                  <a:pt x="3717469" y="0"/>
                </a:lnTo>
                <a:lnTo>
                  <a:pt x="3717469" y="4956626"/>
                </a:lnTo>
                <a:lnTo>
                  <a:pt x="0" y="49566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170665" y="753665"/>
            <a:ext cx="7946670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1-2.5hour  Ski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11115" y="3032829"/>
            <a:ext cx="4852511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Bebas Neue Cyrillic"/>
              </a:rPr>
              <a:t>2 Hour Fueling Example: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880755" y="8699417"/>
            <a:ext cx="4275058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Bebas Neue Cyrillic Semi-Bold"/>
              </a:rPr>
              <a:t>two  400-500mL soft flasks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74706" y="5241102"/>
            <a:ext cx="5580796" cy="201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78g carb (40g carb per hour)</a:t>
            </a:r>
          </a:p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760mg sodium (~380mg per hour)</a:t>
            </a:r>
          </a:p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&gt;800mL fluid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746156" y="4042355"/>
            <a:ext cx="3717470" cy="4956626"/>
          </a:xfrm>
          <a:custGeom>
            <a:avLst/>
            <a:gdLst/>
            <a:ahLst/>
            <a:cxnLst/>
            <a:rect r="r" b="b" t="t" l="l"/>
            <a:pathLst>
              <a:path h="4956626" w="3717470">
                <a:moveTo>
                  <a:pt x="0" y="0"/>
                </a:moveTo>
                <a:lnTo>
                  <a:pt x="3717470" y="0"/>
                </a:lnTo>
                <a:lnTo>
                  <a:pt x="3717470" y="4956626"/>
                </a:lnTo>
                <a:lnTo>
                  <a:pt x="0" y="49566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21748" y="17964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22864" y="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22864" y="20574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21722" y="-72041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72116">
            <a:off x="-2749310" y="56920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274911" y="445378"/>
            <a:ext cx="7738178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&gt;2.5hour  Ski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76871" y="1720284"/>
            <a:ext cx="15382429" cy="9137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6864" indent="-433432" lvl="1">
              <a:lnSpc>
                <a:spcPts val="5621"/>
              </a:lnSpc>
              <a:buFont typeface="Arial"/>
              <a:buChar char="•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Prioritize a snack or meal before </a:t>
            </a:r>
          </a:p>
          <a:p>
            <a:pPr marL="1733728" indent="-577909" lvl="2">
              <a:lnSpc>
                <a:spcPts val="5621"/>
              </a:lnSpc>
              <a:buFont typeface="Arial"/>
              <a:buChar char="⚬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Example: apple sauce, Granola bar, 2-3 dates</a:t>
            </a:r>
          </a:p>
          <a:p>
            <a:pPr>
              <a:lnSpc>
                <a:spcPts val="5621"/>
              </a:lnSpc>
            </a:pPr>
          </a:p>
          <a:p>
            <a:pPr marL="866864" indent="-433432" lvl="1">
              <a:lnSpc>
                <a:spcPts val="5621"/>
              </a:lnSpc>
              <a:buFont typeface="Arial"/>
              <a:buChar char="•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&gt;</a:t>
            </a:r>
            <a:r>
              <a:rPr lang="en-US" sz="4015">
                <a:solidFill>
                  <a:srgbClr val="000000"/>
                </a:solidFill>
                <a:latin typeface="Bebas Neue Cyrillic"/>
              </a:rPr>
              <a:t>2.5hour Ski</a:t>
            </a:r>
          </a:p>
          <a:p>
            <a:pPr marL="1733728" indent="-577909" lvl="2">
              <a:lnSpc>
                <a:spcPts val="5621"/>
              </a:lnSpc>
              <a:buFont typeface="Arial"/>
              <a:buChar char="⚬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 60-90g carb per hour (prioritize carbs over calories)</a:t>
            </a:r>
          </a:p>
          <a:p>
            <a:pPr marL="1733728" indent="-577909" lvl="2">
              <a:lnSpc>
                <a:spcPts val="5621"/>
              </a:lnSpc>
              <a:buFont typeface="Arial"/>
              <a:buChar char="⚬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400-800mL (14-28oz) fluid per hour </a:t>
            </a:r>
          </a:p>
          <a:p>
            <a:pPr marL="1733728" indent="-577909" lvl="2">
              <a:lnSpc>
                <a:spcPts val="5621"/>
              </a:lnSpc>
              <a:buFont typeface="Arial"/>
              <a:buChar char="⚬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200-600mg sodium per hour </a:t>
            </a:r>
          </a:p>
          <a:p>
            <a:pPr>
              <a:lnSpc>
                <a:spcPts val="5621"/>
              </a:lnSpc>
            </a:pPr>
          </a:p>
          <a:p>
            <a:pPr marL="866864" indent="-433432" lvl="1">
              <a:lnSpc>
                <a:spcPts val="5621"/>
              </a:lnSpc>
              <a:buFont typeface="Arial"/>
              <a:buChar char="•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Prioritize a recovery snack (or meal) within 30 min of finishing </a:t>
            </a:r>
          </a:p>
          <a:p>
            <a:pPr marL="1733728" indent="-577909" lvl="2">
              <a:lnSpc>
                <a:spcPts val="5621"/>
              </a:lnSpc>
              <a:buFont typeface="Arial"/>
              <a:buChar char="⚬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some carb and protein (~30-40g carb and 10-20g protein)</a:t>
            </a:r>
          </a:p>
          <a:p>
            <a:pPr marL="1733728" indent="-577909" lvl="2">
              <a:lnSpc>
                <a:spcPts val="5621"/>
              </a:lnSpc>
              <a:buFont typeface="Arial"/>
              <a:buChar char="⚬"/>
            </a:pPr>
            <a:r>
              <a:rPr lang="en-US" sz="4015">
                <a:solidFill>
                  <a:srgbClr val="000000"/>
                </a:solidFill>
                <a:latin typeface="Bebas Neue Cyrillic Semi-Bold"/>
              </a:rPr>
              <a:t>Example: Recovery beverage (Skratch, Tailwind) or chocolate milk Or fruit and nut butter </a:t>
            </a:r>
          </a:p>
          <a:p>
            <a:pPr>
              <a:lnSpc>
                <a:spcPts val="5621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998799" y="1581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8400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74706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674617">
            <a:off x="-112338" y="-189921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276473">
            <a:off x="7085678" y="4566803"/>
            <a:ext cx="3585282" cy="2688962"/>
          </a:xfrm>
          <a:custGeom>
            <a:avLst/>
            <a:gdLst/>
            <a:ahLst/>
            <a:cxnLst/>
            <a:rect r="r" b="b" t="t" l="l"/>
            <a:pathLst>
              <a:path h="2688962" w="3585282">
                <a:moveTo>
                  <a:pt x="0" y="0"/>
                </a:moveTo>
                <a:lnTo>
                  <a:pt x="3585282" y="0"/>
                </a:lnTo>
                <a:lnTo>
                  <a:pt x="3585282" y="2688961"/>
                </a:lnTo>
                <a:lnTo>
                  <a:pt x="0" y="2688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61191" y="4581661"/>
            <a:ext cx="3214043" cy="1710754"/>
          </a:xfrm>
          <a:custGeom>
            <a:avLst/>
            <a:gdLst/>
            <a:ahLst/>
            <a:cxnLst/>
            <a:rect r="r" b="b" t="t" l="l"/>
            <a:pathLst>
              <a:path h="1710754" w="3214043">
                <a:moveTo>
                  <a:pt x="0" y="0"/>
                </a:moveTo>
                <a:lnTo>
                  <a:pt x="3214043" y="0"/>
                </a:lnTo>
                <a:lnTo>
                  <a:pt x="3214043" y="1710754"/>
                </a:lnTo>
                <a:lnTo>
                  <a:pt x="0" y="1710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799" t="-37610" r="-12923" b="-2476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170685" y="6040314"/>
            <a:ext cx="3214043" cy="1710754"/>
          </a:xfrm>
          <a:custGeom>
            <a:avLst/>
            <a:gdLst/>
            <a:ahLst/>
            <a:cxnLst/>
            <a:rect r="r" b="b" t="t" l="l"/>
            <a:pathLst>
              <a:path h="1710754" w="3214043">
                <a:moveTo>
                  <a:pt x="0" y="0"/>
                </a:moveTo>
                <a:lnTo>
                  <a:pt x="3214043" y="0"/>
                </a:lnTo>
                <a:lnTo>
                  <a:pt x="3214043" y="1710754"/>
                </a:lnTo>
                <a:lnTo>
                  <a:pt x="0" y="1710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799" t="-37610" r="-12923" b="-24764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11881" y="5621937"/>
            <a:ext cx="3473909" cy="1789063"/>
          </a:xfrm>
          <a:custGeom>
            <a:avLst/>
            <a:gdLst/>
            <a:ahLst/>
            <a:cxnLst/>
            <a:rect r="r" b="b" t="t" l="l"/>
            <a:pathLst>
              <a:path h="1789063" w="3473909">
                <a:moveTo>
                  <a:pt x="0" y="0"/>
                </a:moveTo>
                <a:lnTo>
                  <a:pt x="3473909" y="0"/>
                </a:lnTo>
                <a:lnTo>
                  <a:pt x="3473909" y="1789063"/>
                </a:lnTo>
                <a:lnTo>
                  <a:pt x="0" y="1789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777707" y="8699417"/>
            <a:ext cx="448115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Bebas Neue Cyrillic Semi-Bold"/>
              </a:rPr>
              <a:t>three 400-500mL soft flasks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74706" y="5241102"/>
            <a:ext cx="5580796" cy="201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~180g carb (60g carb per hour)</a:t>
            </a:r>
          </a:p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1300mg sodium (400mg per hour)</a:t>
            </a:r>
          </a:p>
          <a:p>
            <a:pPr algn="just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Bebas Neue Cyrillic Semi-Bold"/>
              </a:rPr>
              <a:t>&gt;1200mL fluid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74911" y="753665"/>
            <a:ext cx="7738178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a Faster &gt;2.5hour  Ski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11115" y="3032829"/>
            <a:ext cx="4852511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Bebas Neue Cyrillic"/>
              </a:rPr>
              <a:t>3 Hour Fueling Example: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611115" y="4037882"/>
            <a:ext cx="5580796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Bebas Neue Cyrillic Semi-Bold"/>
              </a:rPr>
              <a:t>2 servings (2 scoops= 1 serving)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36971" y="3787209"/>
            <a:ext cx="3214043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Bebas Neue Cyrillic Semi-Bold"/>
              </a:rPr>
              <a:t>4 mini muffins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69849" y="5076825"/>
            <a:ext cx="3214043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Bebas Neue Cyrillic Semi-Bold"/>
              </a:rPr>
              <a:t>1 cup grapes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01813" y="196875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51157" y="-26091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25688" y="148819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63862" y="-72041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301813" y="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918329" y="146506"/>
            <a:ext cx="4925419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In the cold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39238" y="4685347"/>
            <a:ext cx="9525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876871" y="942975"/>
            <a:ext cx="15008336" cy="951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9395" indent="-449697" lvl="1">
              <a:lnSpc>
                <a:spcPts val="5832"/>
              </a:lnSpc>
              <a:buFont typeface="Arial"/>
              <a:buChar char="•"/>
            </a:pPr>
            <a:r>
              <a:rPr lang="en-US" sz="4165">
                <a:solidFill>
                  <a:srgbClr val="000000"/>
                </a:solidFill>
                <a:latin typeface="Bebas Neue Cyrillic Semi-Bold"/>
              </a:rPr>
              <a:t>Wear Hydration vest to carry fuel and fluids</a:t>
            </a:r>
          </a:p>
          <a:p>
            <a:pPr>
              <a:lnSpc>
                <a:spcPts val="5832"/>
              </a:lnSpc>
            </a:pPr>
          </a:p>
          <a:p>
            <a:pPr marL="899395" indent="-449697" lvl="1">
              <a:lnSpc>
                <a:spcPts val="5832"/>
              </a:lnSpc>
              <a:buFont typeface="Arial"/>
              <a:buChar char="•"/>
            </a:pPr>
            <a:r>
              <a:rPr lang="en-US" sz="4165">
                <a:solidFill>
                  <a:srgbClr val="000000"/>
                </a:solidFill>
                <a:latin typeface="Bebas Neue Cyrillic Semi-Bold"/>
              </a:rPr>
              <a:t>Consolidate Fuel sources, put in pockets to warm up</a:t>
            </a:r>
          </a:p>
          <a:p>
            <a:pPr marL="1798789" indent="-599596" lvl="2">
              <a:lnSpc>
                <a:spcPts val="5832"/>
              </a:lnSpc>
              <a:buFont typeface="Arial"/>
              <a:buChar char="⚬"/>
            </a:pPr>
            <a:r>
              <a:rPr lang="en-US" sz="4165">
                <a:solidFill>
                  <a:srgbClr val="000000"/>
                </a:solidFill>
                <a:latin typeface="Bebas Neue Cyrillic Semi-Bold"/>
              </a:rPr>
              <a:t> create an assembly line</a:t>
            </a:r>
          </a:p>
          <a:p>
            <a:pPr>
              <a:lnSpc>
                <a:spcPts val="5832"/>
              </a:lnSpc>
            </a:pPr>
          </a:p>
          <a:p>
            <a:pPr marL="899395" indent="-449697" lvl="1">
              <a:lnSpc>
                <a:spcPts val="5832"/>
              </a:lnSpc>
              <a:buFont typeface="Arial"/>
              <a:buChar char="•"/>
            </a:pPr>
            <a:r>
              <a:rPr lang="en-US" sz="4165">
                <a:solidFill>
                  <a:srgbClr val="000000"/>
                </a:solidFill>
                <a:latin typeface="Bebas Neue Cyrillic Semi-Bold"/>
              </a:rPr>
              <a:t>Pre open packages so they can easily be opened </a:t>
            </a:r>
          </a:p>
          <a:p>
            <a:pPr>
              <a:lnSpc>
                <a:spcPts val="5832"/>
              </a:lnSpc>
            </a:pPr>
          </a:p>
          <a:p>
            <a:pPr marL="899395" indent="-449697" lvl="1">
              <a:lnSpc>
                <a:spcPts val="5832"/>
              </a:lnSpc>
              <a:buFont typeface="Arial"/>
              <a:buChar char="•"/>
            </a:pPr>
            <a:r>
              <a:rPr lang="en-US" sz="4165">
                <a:solidFill>
                  <a:srgbClr val="000000"/>
                </a:solidFill>
                <a:latin typeface="Bebas Neue Cyrillic Semi-Bold"/>
              </a:rPr>
              <a:t>Fresh/soft Pastries, muffins, cookies work well for winter fueling as they have a decreased risk of freezing </a:t>
            </a:r>
          </a:p>
          <a:p>
            <a:pPr>
              <a:lnSpc>
                <a:spcPts val="5832"/>
              </a:lnSpc>
            </a:pPr>
          </a:p>
          <a:p>
            <a:pPr marL="899395" indent="-449697" lvl="1">
              <a:lnSpc>
                <a:spcPts val="5832"/>
              </a:lnSpc>
              <a:buFont typeface="Arial"/>
              <a:buChar char="•"/>
            </a:pPr>
            <a:r>
              <a:rPr lang="en-US" sz="4165">
                <a:solidFill>
                  <a:srgbClr val="000000"/>
                </a:solidFill>
                <a:latin typeface="Bebas Neue Cyrillic Semi-Bold"/>
              </a:rPr>
              <a:t>Gels, energy chews, granola bars, stroopwafels... can get very difficult to eat in the cold because they freeze and get hard- be mindful and a plan of how to consume these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65382" y="-26091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62265" y="202785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080243">
            <a:off x="14241676" y="788345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424475">
            <a:off x="13974698" y="704837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16652" y="72009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5981" y="-55150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40706" y="1369748"/>
            <a:ext cx="5511433" cy="8272320"/>
          </a:xfrm>
          <a:custGeom>
            <a:avLst/>
            <a:gdLst/>
            <a:ahLst/>
            <a:cxnLst/>
            <a:rect r="r" b="b" t="t" l="l"/>
            <a:pathLst>
              <a:path h="8272320" w="5511433">
                <a:moveTo>
                  <a:pt x="0" y="0"/>
                </a:moveTo>
                <a:lnTo>
                  <a:pt x="5511433" y="0"/>
                </a:lnTo>
                <a:lnTo>
                  <a:pt x="5511433" y="8272321"/>
                </a:lnTo>
                <a:lnTo>
                  <a:pt x="0" y="82723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3029" y="6423035"/>
            <a:ext cx="5340014" cy="3356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7"/>
              </a:lnSpc>
            </a:pPr>
            <a:r>
              <a:rPr lang="en-US" sz="3798">
                <a:solidFill>
                  <a:srgbClr val="000000"/>
                </a:solidFill>
                <a:latin typeface="Bebas Neue Cyrillic Semi-Bold"/>
              </a:rPr>
              <a:t>Grew up in Stillwater MN </a:t>
            </a:r>
          </a:p>
          <a:p>
            <a:pPr algn="ctr">
              <a:lnSpc>
                <a:spcPts val="5317"/>
              </a:lnSpc>
            </a:pPr>
            <a:r>
              <a:rPr lang="en-US" sz="3798">
                <a:solidFill>
                  <a:srgbClr val="000000"/>
                </a:solidFill>
                <a:latin typeface="Bebas Neue Cyrillic Semi-Bold"/>
              </a:rPr>
              <a:t>Currently live in MT</a:t>
            </a:r>
          </a:p>
          <a:p>
            <a:pPr algn="ctr">
              <a:lnSpc>
                <a:spcPts val="5317"/>
              </a:lnSpc>
            </a:pPr>
          </a:p>
          <a:p>
            <a:pPr algn="ctr">
              <a:lnSpc>
                <a:spcPts val="5317"/>
              </a:lnSpc>
            </a:pPr>
            <a:r>
              <a:rPr lang="en-US" sz="3798">
                <a:solidFill>
                  <a:srgbClr val="000000"/>
                </a:solidFill>
                <a:latin typeface="Bebas Neue Cyrillic Semi-Bold"/>
              </a:rPr>
              <a:t>Registered Dietitian Nutritionist </a:t>
            </a:r>
          </a:p>
          <a:p>
            <a:pPr algn="ctr">
              <a:lnSpc>
                <a:spcPts val="5317"/>
              </a:lnSpc>
            </a:pPr>
            <a:r>
              <a:rPr lang="en-US" sz="3798">
                <a:solidFill>
                  <a:srgbClr val="000000"/>
                </a:solidFill>
                <a:latin typeface="Bebas Neue Cyrillic Semi-Bold"/>
              </a:rPr>
              <a:t>since 2010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52139" y="625772"/>
            <a:ext cx="6736967" cy="7240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6"/>
              </a:lnSpc>
            </a:pPr>
            <a:r>
              <a:rPr lang="en-US" sz="3893">
                <a:solidFill>
                  <a:srgbClr val="000000"/>
                </a:solidFill>
                <a:latin typeface="Bebas Neue Cyrillic Bold"/>
              </a:rPr>
              <a:t>Enjoy: </a:t>
            </a:r>
          </a:p>
          <a:p>
            <a:pPr algn="ctr">
              <a:lnSpc>
                <a:spcPts val="6386"/>
              </a:lnSpc>
            </a:pPr>
            <a:r>
              <a:rPr lang="en-US" sz="3893">
                <a:solidFill>
                  <a:srgbClr val="000000"/>
                </a:solidFill>
                <a:latin typeface="Bebas Neue Cyrillic Bold"/>
              </a:rPr>
              <a:t>Running, hiking, skiing, mountain biking, office ladies podcast , sourdough bread, Ted Lasso</a:t>
            </a:r>
          </a:p>
          <a:p>
            <a:pPr algn="ctr">
              <a:lnSpc>
                <a:spcPts val="6386"/>
              </a:lnSpc>
            </a:pPr>
          </a:p>
          <a:p>
            <a:pPr algn="ctr">
              <a:lnSpc>
                <a:spcPts val="6386"/>
              </a:lnSpc>
            </a:pPr>
            <a:r>
              <a:rPr lang="en-US" sz="3893">
                <a:solidFill>
                  <a:srgbClr val="000000"/>
                </a:solidFill>
                <a:latin typeface="Bebas Neue Cyrillic Semi-Bold"/>
              </a:rPr>
              <a:t>I do not like: </a:t>
            </a:r>
          </a:p>
          <a:p>
            <a:pPr algn="ctr">
              <a:lnSpc>
                <a:spcPts val="6386"/>
              </a:lnSpc>
            </a:pPr>
            <a:r>
              <a:rPr lang="en-US" sz="3893">
                <a:solidFill>
                  <a:srgbClr val="000000"/>
                </a:solidFill>
                <a:latin typeface="Bebas Neue Cyrillic Semi-Bold"/>
              </a:rPr>
              <a:t>diet culture, cold weather,  </a:t>
            </a:r>
          </a:p>
          <a:p>
            <a:pPr algn="ctr">
              <a:lnSpc>
                <a:spcPts val="6386"/>
              </a:lnSpc>
            </a:pPr>
            <a:r>
              <a:rPr lang="en-US" sz="3893">
                <a:solidFill>
                  <a:srgbClr val="000000"/>
                </a:solidFill>
                <a:latin typeface="Bebas Neue Cyrillic Semi-Bold"/>
              </a:rPr>
              <a:t>Unsolicited advice, Wasting time </a:t>
            </a:r>
          </a:p>
          <a:p>
            <a:pPr algn="ctr">
              <a:lnSpc>
                <a:spcPts val="6386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21748" y="17964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8400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74706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9215" y="-262660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81291" y="753665"/>
            <a:ext cx="4925419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Fueling In the cold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39238" y="4685347"/>
            <a:ext cx="9525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735999" y="923925"/>
            <a:ext cx="14806478" cy="8647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77"/>
              </a:lnSpc>
            </a:pPr>
          </a:p>
          <a:p>
            <a:pPr marL="1060594" indent="-530297" lvl="1">
              <a:lnSpc>
                <a:spcPts val="6877"/>
              </a:lnSpc>
              <a:buFont typeface="Arial"/>
              <a:buChar char="•"/>
            </a:pPr>
            <a:r>
              <a:rPr lang="en-US" sz="4912">
                <a:solidFill>
                  <a:srgbClr val="000000"/>
                </a:solidFill>
                <a:latin typeface="Bebas Neue Cyrillic Semi-Bold"/>
              </a:rPr>
              <a:t>Insulated flasks and bladder tubing or bring hot water or tea </a:t>
            </a:r>
          </a:p>
          <a:p>
            <a:pPr>
              <a:lnSpc>
                <a:spcPts val="6877"/>
              </a:lnSpc>
            </a:pPr>
          </a:p>
          <a:p>
            <a:pPr marL="1060594" indent="-530297" lvl="1">
              <a:lnSpc>
                <a:spcPts val="6877"/>
              </a:lnSpc>
              <a:buFont typeface="Arial"/>
              <a:buChar char="•"/>
            </a:pPr>
            <a:r>
              <a:rPr lang="en-US" sz="4912">
                <a:solidFill>
                  <a:srgbClr val="000000"/>
                </a:solidFill>
                <a:latin typeface="Bebas Neue Cyrillic Semi-Bold"/>
              </a:rPr>
              <a:t>blow fluid out of mouth piece or tubbing to avoid freezing </a:t>
            </a:r>
          </a:p>
          <a:p>
            <a:pPr>
              <a:lnSpc>
                <a:spcPts val="6877"/>
              </a:lnSpc>
            </a:pPr>
          </a:p>
          <a:p>
            <a:pPr marL="1060594" indent="-530297" lvl="1">
              <a:lnSpc>
                <a:spcPts val="6877"/>
              </a:lnSpc>
              <a:buFont typeface="Arial"/>
              <a:buChar char="•"/>
            </a:pPr>
            <a:r>
              <a:rPr lang="en-US" sz="4912">
                <a:solidFill>
                  <a:srgbClr val="000000"/>
                </a:solidFill>
                <a:latin typeface="Bebas Neue Cyrillic Semi-Bold"/>
              </a:rPr>
              <a:t>experiment with small amount of alcohol in fluids to avoid freezing </a:t>
            </a:r>
          </a:p>
          <a:p>
            <a:pPr>
              <a:lnSpc>
                <a:spcPts val="6877"/>
              </a:lnSpc>
            </a:pPr>
          </a:p>
          <a:p>
            <a:pPr marL="1060594" indent="-530297" lvl="1">
              <a:lnSpc>
                <a:spcPts val="6877"/>
              </a:lnSpc>
              <a:buFont typeface="Arial"/>
              <a:buChar char="•"/>
            </a:pPr>
            <a:r>
              <a:rPr lang="en-US" sz="4912">
                <a:solidFill>
                  <a:srgbClr val="000000"/>
                </a:solidFill>
                <a:latin typeface="Bebas Neue Cyrillic Semi-Bold"/>
              </a:rPr>
              <a:t>Fluids with hydration mixes in them have salt which should prevent or slow the risk of freezing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21748" y="179648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465129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8400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74706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9215" y="-262660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39238" y="4685347"/>
            <a:ext cx="9525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083185" y="1796484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1" y="0"/>
                </a:lnTo>
                <a:lnTo>
                  <a:pt x="578322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646490" y="753665"/>
            <a:ext cx="2995020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Thank You! 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940" y="-1516048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133329" y="133698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85283" y="4048411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85283" y="663473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60681" y="869213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133329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86866" y="753665"/>
            <a:ext cx="1914268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Outline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65290" y="1615509"/>
            <a:ext cx="9732949" cy="8600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8648" indent="-519324" lvl="1">
              <a:lnSpc>
                <a:spcPts val="7649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Eating Philosophy</a:t>
            </a:r>
          </a:p>
          <a:p>
            <a:pPr marL="1038648" indent="-519324" lvl="1">
              <a:lnSpc>
                <a:spcPts val="7649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Daily Eating Basics </a:t>
            </a:r>
          </a:p>
          <a:p>
            <a:pPr marL="1038648" indent="-519324" lvl="1">
              <a:lnSpc>
                <a:spcPts val="7649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Benefits to Fueling Ski workouts </a:t>
            </a:r>
          </a:p>
          <a:p>
            <a:pPr marL="1038648" indent="-519324" lvl="1">
              <a:lnSpc>
                <a:spcPts val="7649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Recommendations for fueling</a:t>
            </a:r>
          </a:p>
          <a:p>
            <a:pPr marL="2077297" indent="-692432" lvl="2">
              <a:lnSpc>
                <a:spcPts val="7649"/>
              </a:lnSpc>
              <a:buFont typeface="Arial"/>
              <a:buChar char="⚬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 60 min or less </a:t>
            </a:r>
          </a:p>
          <a:p>
            <a:pPr marL="2077297" indent="-692432" lvl="2">
              <a:lnSpc>
                <a:spcPts val="7649"/>
              </a:lnSpc>
              <a:buFont typeface="Arial"/>
              <a:buChar char="⚬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1-2.5 hours </a:t>
            </a:r>
          </a:p>
          <a:p>
            <a:pPr marL="2077297" indent="-692432" lvl="2">
              <a:lnSpc>
                <a:spcPts val="7649"/>
              </a:lnSpc>
              <a:buFont typeface="Arial"/>
              <a:buChar char="⚬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&gt;3 hours </a:t>
            </a:r>
          </a:p>
          <a:p>
            <a:pPr marL="1038648" indent="-519324" lvl="1">
              <a:lnSpc>
                <a:spcPts val="7649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Cold Weather Fueling tips </a:t>
            </a:r>
          </a:p>
          <a:p>
            <a:pPr marL="1038648" indent="-519324" lvl="1">
              <a:lnSpc>
                <a:spcPts val="7649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Bold"/>
              </a:rPr>
              <a:t>Questions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940" y="-1516048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133329" y="133698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85283" y="4048411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85283" y="663473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60681" y="869213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133329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829180" y="753665"/>
            <a:ext cx="4629640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EAting Philosophy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65290" y="1829373"/>
            <a:ext cx="9732949" cy="8457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8648" indent="-519324" lvl="1">
              <a:lnSpc>
                <a:spcPts val="6735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Semi-Bold"/>
              </a:rPr>
              <a:t>Food is food. IT is neither good or bad.</a:t>
            </a:r>
          </a:p>
          <a:p>
            <a:pPr>
              <a:lnSpc>
                <a:spcPts val="6735"/>
              </a:lnSpc>
            </a:pPr>
          </a:p>
          <a:p>
            <a:pPr marL="1038648" indent="-519324" lvl="1">
              <a:lnSpc>
                <a:spcPts val="6735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Semi-Bold"/>
              </a:rPr>
              <a:t>Nutrition is not a perfect or exact science.</a:t>
            </a:r>
          </a:p>
          <a:p>
            <a:pPr>
              <a:lnSpc>
                <a:spcPts val="6735"/>
              </a:lnSpc>
            </a:pPr>
          </a:p>
          <a:p>
            <a:pPr marL="1038648" indent="-519324" lvl="1">
              <a:lnSpc>
                <a:spcPts val="6735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Semi-Bold"/>
              </a:rPr>
              <a:t>You need calories. Calories are life giving.</a:t>
            </a:r>
          </a:p>
          <a:p>
            <a:pPr>
              <a:lnSpc>
                <a:spcPts val="6735"/>
              </a:lnSpc>
            </a:pPr>
          </a:p>
          <a:p>
            <a:pPr marL="1038648" indent="-519324" lvl="1">
              <a:lnSpc>
                <a:spcPts val="6735"/>
              </a:lnSpc>
              <a:buFont typeface="Arial"/>
              <a:buChar char="•"/>
            </a:pPr>
            <a:r>
              <a:rPr lang="en-US" sz="4810">
                <a:solidFill>
                  <a:srgbClr val="000000"/>
                </a:solidFill>
                <a:latin typeface="Bebas Neue Cyrillic Semi-Bold"/>
              </a:rPr>
              <a:t>You deserve to eat whether you have worked out or  not.</a:t>
            </a:r>
          </a:p>
          <a:p>
            <a:pPr>
              <a:lnSpc>
                <a:spcPts val="6735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88779" y="375147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49310" y="293357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20479" y="73996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38690" y="-10287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70120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749310" y="10287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35045" y="904875"/>
            <a:ext cx="4749339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EAting Philosophy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20614" y="2388261"/>
            <a:ext cx="13136954" cy="540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41567" indent="-470783" lvl="1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Bebas Neue Cyrillic Semi-Bold"/>
              </a:rPr>
              <a:t>Food can be beneficial to different people at different times</a:t>
            </a:r>
          </a:p>
          <a:p>
            <a:pPr>
              <a:lnSpc>
                <a:spcPts val="6105"/>
              </a:lnSpc>
            </a:pPr>
          </a:p>
          <a:p>
            <a:pPr marL="1883134" indent="-627711" lvl="2">
              <a:lnSpc>
                <a:spcPts val="6105"/>
              </a:lnSpc>
              <a:buFont typeface="Arial"/>
              <a:buChar char="⚬"/>
            </a:pPr>
            <a:r>
              <a:rPr lang="en-US" sz="4361">
                <a:solidFill>
                  <a:srgbClr val="000000"/>
                </a:solidFill>
                <a:latin typeface="Bebas Neue Cyrillic Semi-Bold"/>
              </a:rPr>
              <a:t>Salads </a:t>
            </a:r>
          </a:p>
          <a:p>
            <a:pPr>
              <a:lnSpc>
                <a:spcPts val="6105"/>
              </a:lnSpc>
            </a:pPr>
          </a:p>
          <a:p>
            <a:pPr marL="1883134" indent="-627711" lvl="2">
              <a:lnSpc>
                <a:spcPts val="6105"/>
              </a:lnSpc>
              <a:buFont typeface="Arial"/>
              <a:buChar char="⚬"/>
            </a:pPr>
            <a:r>
              <a:rPr lang="en-US" sz="4361">
                <a:solidFill>
                  <a:srgbClr val="000000"/>
                </a:solidFill>
                <a:latin typeface="Bebas Neue Cyrillic Semi-Bold"/>
              </a:rPr>
              <a:t>POp</a:t>
            </a:r>
            <a:r>
              <a:rPr lang="en-US" sz="4361">
                <a:solidFill>
                  <a:srgbClr val="000000"/>
                </a:solidFill>
                <a:latin typeface="Bebas Neue Cyrillic Semi-Bold"/>
              </a:rPr>
              <a:t> </a:t>
            </a:r>
          </a:p>
          <a:p>
            <a:pPr>
              <a:lnSpc>
                <a:spcPts val="6105"/>
              </a:lnSpc>
            </a:pPr>
            <a:r>
              <a:rPr lang="en-US" sz="4361">
                <a:solidFill>
                  <a:srgbClr val="000000"/>
                </a:solidFill>
                <a:latin typeface="Bebas Neue Cyrillic Semi-Bold"/>
              </a:rPr>
              <a:t> </a:t>
            </a:r>
          </a:p>
          <a:p>
            <a:pPr>
              <a:lnSpc>
                <a:spcPts val="6105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028128">
            <a:off x="-1720610" y="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060784" y="52151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491695">
            <a:off x="14555310" y="503840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00385" y="30861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702690">
            <a:off x="15538690" y="787134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365275" y="-190864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40813" y="753665"/>
            <a:ext cx="5006374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Daily EAting BAsics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05348" y="1672659"/>
            <a:ext cx="13195037" cy="8691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40"/>
              </a:lnSpc>
            </a:pPr>
          </a:p>
          <a:p>
            <a:pPr marL="1178211" indent="-589105" lvl="1">
              <a:lnSpc>
                <a:spcPts val="7640"/>
              </a:lnSpc>
              <a:buFont typeface="Arial"/>
              <a:buChar char="•"/>
            </a:pPr>
            <a:r>
              <a:rPr lang="en-US" sz="5457">
                <a:solidFill>
                  <a:srgbClr val="000000"/>
                </a:solidFill>
                <a:latin typeface="Bebas Neue Cyrillic Semi-Bold"/>
              </a:rPr>
              <a:t>Three macronutrients: </a:t>
            </a:r>
          </a:p>
          <a:p>
            <a:pPr marL="2356421" indent="-785474" lvl="2">
              <a:lnSpc>
                <a:spcPts val="7640"/>
              </a:lnSpc>
              <a:buFont typeface="Arial"/>
              <a:buChar char="⚬"/>
            </a:pPr>
            <a:r>
              <a:rPr lang="en-US" sz="5457">
                <a:solidFill>
                  <a:srgbClr val="000000"/>
                </a:solidFill>
                <a:latin typeface="Bebas Neue Cyrillic Semi-Bold"/>
              </a:rPr>
              <a:t>Carbs- Energy brain and body, fiber, gut health</a:t>
            </a:r>
          </a:p>
          <a:p>
            <a:pPr>
              <a:lnSpc>
                <a:spcPts val="7640"/>
              </a:lnSpc>
            </a:pPr>
          </a:p>
          <a:p>
            <a:pPr marL="2356421" indent="-785474" lvl="2">
              <a:lnSpc>
                <a:spcPts val="7640"/>
              </a:lnSpc>
              <a:buFont typeface="Arial"/>
              <a:buChar char="⚬"/>
            </a:pPr>
            <a:r>
              <a:rPr lang="en-US" sz="5457">
                <a:solidFill>
                  <a:srgbClr val="000000"/>
                </a:solidFill>
                <a:latin typeface="Bebas Neue Cyrillic Semi-Bold"/>
              </a:rPr>
              <a:t>Protein- muscle, tissue, hair, nails</a:t>
            </a:r>
          </a:p>
          <a:p>
            <a:pPr>
              <a:lnSpc>
                <a:spcPts val="7640"/>
              </a:lnSpc>
            </a:pPr>
          </a:p>
          <a:p>
            <a:pPr marL="2356421" indent="-785474" lvl="2">
              <a:lnSpc>
                <a:spcPts val="7640"/>
              </a:lnSpc>
              <a:buFont typeface="Arial"/>
              <a:buChar char="⚬"/>
            </a:pPr>
            <a:r>
              <a:rPr lang="en-US" sz="5457">
                <a:solidFill>
                  <a:srgbClr val="000000"/>
                </a:solidFill>
                <a:latin typeface="Bebas Neue Cyrillic Semi-Bold"/>
              </a:rPr>
              <a:t>Fat - vitamin absorption, Hormonal health </a:t>
            </a:r>
          </a:p>
          <a:p>
            <a:pPr>
              <a:lnSpc>
                <a:spcPts val="764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65382" y="-260916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161420">
            <a:off x="-1062265" y="202785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74698" y="51435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556716">
            <a:off x="13974698" y="7048377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803904">
            <a:off x="14296973" y="3404211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85421" y="-1211383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40813" y="753665"/>
            <a:ext cx="5006374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Daily EAting BAsics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65391" y="1864150"/>
            <a:ext cx="11357217" cy="7705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65003" indent="-482502" lvl="1">
              <a:lnSpc>
                <a:spcPts val="7687"/>
              </a:lnSpc>
              <a:buFont typeface="Arial"/>
              <a:buChar char="•"/>
            </a:pPr>
            <a:r>
              <a:rPr lang="en-US" sz="4469">
                <a:solidFill>
                  <a:srgbClr val="000000"/>
                </a:solidFill>
                <a:latin typeface="Bebas Neue Cyrillic Bold"/>
              </a:rPr>
              <a:t>Eat every 3-4 hours </a:t>
            </a:r>
          </a:p>
          <a:p>
            <a:pPr marL="1930007" indent="-643336" lvl="2">
              <a:lnSpc>
                <a:spcPts val="7687"/>
              </a:lnSpc>
              <a:buFont typeface="Arial"/>
              <a:buChar char="⚬"/>
            </a:pPr>
            <a:r>
              <a:rPr lang="en-US" sz="4469">
                <a:solidFill>
                  <a:srgbClr val="000000"/>
                </a:solidFill>
                <a:latin typeface="Bebas Neue Cyrillic Bold"/>
              </a:rPr>
              <a:t>Best for metabolism , energy levels, hormone health, mental health, injury prevention and more </a:t>
            </a:r>
          </a:p>
          <a:p>
            <a:pPr marL="1930007" indent="-643336" lvl="2">
              <a:lnSpc>
                <a:spcPts val="7687"/>
              </a:lnSpc>
              <a:buFont typeface="Arial"/>
              <a:buChar char="⚬"/>
            </a:pPr>
            <a:r>
              <a:rPr lang="en-US" sz="4469">
                <a:solidFill>
                  <a:srgbClr val="000000"/>
                </a:solidFill>
                <a:latin typeface="Bebas Neue Cyrillic Bold"/>
              </a:rPr>
              <a:t>Avoid getting over hungry as this leads to restrict binge cycles </a:t>
            </a:r>
          </a:p>
          <a:p>
            <a:pPr marL="965003" indent="-482502" lvl="1">
              <a:lnSpc>
                <a:spcPts val="7687"/>
              </a:lnSpc>
              <a:buFont typeface="Arial"/>
              <a:buChar char="•"/>
            </a:pPr>
            <a:r>
              <a:rPr lang="en-US" sz="4469">
                <a:solidFill>
                  <a:srgbClr val="000000"/>
                </a:solidFill>
                <a:latin typeface="Bebas Neue Cyrillic Bold"/>
              </a:rPr>
              <a:t>At Meals and snacks prioritize all three macros and include color (plants)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87821" y="-117991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22071" y="1884278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08537" y="-10287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067524">
            <a:off x="14678712" y="2065932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503851">
            <a:off x="14888209" y="41589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049976">
            <a:off x="-2379448" y="4074181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40813" y="753665"/>
            <a:ext cx="5006374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Daily EAting BAsics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30032" y="1842030"/>
            <a:ext cx="14339522" cy="8336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55511" indent="-477756" lvl="1">
              <a:lnSpc>
                <a:spcPts val="7390"/>
              </a:lnSpc>
              <a:buFont typeface="Arial"/>
              <a:buChar char="•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Example Day: </a:t>
            </a:r>
          </a:p>
          <a:p>
            <a:pPr marL="1911023" indent="-637008" lvl="2">
              <a:lnSpc>
                <a:spcPts val="7390"/>
              </a:lnSpc>
              <a:buFont typeface="Arial"/>
              <a:buChar char="⚬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Breakfast: OAtmeal with fruit and nuts </a:t>
            </a:r>
          </a:p>
          <a:p>
            <a:pPr marL="1911023" indent="-637008" lvl="2">
              <a:lnSpc>
                <a:spcPts val="7390"/>
              </a:lnSpc>
              <a:buFont typeface="Arial"/>
              <a:buChar char="⚬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Lunch: Turkey sandwich, Greek yogurt, carrots, </a:t>
            </a:r>
          </a:p>
          <a:p>
            <a:pPr marL="1911023" indent="-637008" lvl="2">
              <a:lnSpc>
                <a:spcPts val="7390"/>
              </a:lnSpc>
              <a:buFont typeface="Arial"/>
              <a:buChar char="⚬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Snack: Smoothie: Frozen Mango, greek yogurt, coconut water banana, frozen spinach </a:t>
            </a:r>
          </a:p>
          <a:p>
            <a:pPr marL="1911023" indent="-637008" lvl="2">
              <a:lnSpc>
                <a:spcPts val="7390"/>
              </a:lnSpc>
              <a:buFont typeface="Arial"/>
              <a:buChar char="⚬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Dinner: Stir Fry (rice, veggies, protein, peanut sauce)) top with cashews, cilantro</a:t>
            </a:r>
          </a:p>
          <a:p>
            <a:pPr marL="1911023" indent="-637008" lvl="2">
              <a:lnSpc>
                <a:spcPts val="7390"/>
              </a:lnSpc>
              <a:buFont typeface="Arial"/>
              <a:buChar char="⚬"/>
            </a:pPr>
            <a:r>
              <a:rPr lang="en-US" sz="4425">
                <a:solidFill>
                  <a:srgbClr val="000000"/>
                </a:solidFill>
                <a:latin typeface="Bebas Neue Cyrillic Semi-Bold"/>
              </a:rPr>
              <a:t>Snack: apple, cheese, crackers, salami, cucumbers </a:t>
            </a:r>
          </a:p>
          <a:p>
            <a:pPr>
              <a:lnSpc>
                <a:spcPts val="739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37428" y="-80645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75644" y="2596314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8690" y="51435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09990" y="7584669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20" y="0"/>
                </a:lnTo>
                <a:lnTo>
                  <a:pt x="5498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47187" y="82296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7238" y="-2057400"/>
            <a:ext cx="5498619" cy="4114800"/>
          </a:xfrm>
          <a:custGeom>
            <a:avLst/>
            <a:gdLst/>
            <a:ahLst/>
            <a:cxnLst/>
            <a:rect r="r" b="b" t="t" l="l"/>
            <a:pathLst>
              <a:path h="4114800" w="5498619">
                <a:moveTo>
                  <a:pt x="0" y="0"/>
                </a:moveTo>
                <a:lnTo>
                  <a:pt x="5498619" y="0"/>
                </a:lnTo>
                <a:lnTo>
                  <a:pt x="5498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76548" y="3344996"/>
            <a:ext cx="2641513" cy="2617437"/>
          </a:xfrm>
          <a:custGeom>
            <a:avLst/>
            <a:gdLst/>
            <a:ahLst/>
            <a:cxnLst/>
            <a:rect r="r" b="b" t="t" l="l"/>
            <a:pathLst>
              <a:path h="2617437" w="2641513">
                <a:moveTo>
                  <a:pt x="0" y="0"/>
                </a:moveTo>
                <a:lnTo>
                  <a:pt x="2641512" y="0"/>
                </a:lnTo>
                <a:lnTo>
                  <a:pt x="2641512" y="2617437"/>
                </a:lnTo>
                <a:lnTo>
                  <a:pt x="0" y="2617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608" t="0" r="-15838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07507" y="3344996"/>
            <a:ext cx="2934059" cy="2438637"/>
          </a:xfrm>
          <a:custGeom>
            <a:avLst/>
            <a:gdLst/>
            <a:ahLst/>
            <a:cxnLst/>
            <a:rect r="r" b="b" t="t" l="l"/>
            <a:pathLst>
              <a:path h="2438637" w="2934059">
                <a:moveTo>
                  <a:pt x="0" y="0"/>
                </a:moveTo>
                <a:lnTo>
                  <a:pt x="2934059" y="0"/>
                </a:lnTo>
                <a:lnTo>
                  <a:pt x="2934059" y="2438637"/>
                </a:lnTo>
                <a:lnTo>
                  <a:pt x="0" y="2438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443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32987" y="3024488"/>
            <a:ext cx="3202115" cy="3258452"/>
          </a:xfrm>
          <a:custGeom>
            <a:avLst/>
            <a:gdLst/>
            <a:ahLst/>
            <a:cxnLst/>
            <a:rect r="r" b="b" t="t" l="l"/>
            <a:pathLst>
              <a:path h="3258452" w="3202115">
                <a:moveTo>
                  <a:pt x="0" y="0"/>
                </a:moveTo>
                <a:lnTo>
                  <a:pt x="3202115" y="0"/>
                </a:lnTo>
                <a:lnTo>
                  <a:pt x="3202115" y="3258452"/>
                </a:lnTo>
                <a:lnTo>
                  <a:pt x="0" y="3258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0754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960641" y="3188528"/>
            <a:ext cx="1686546" cy="1465187"/>
          </a:xfrm>
          <a:custGeom>
            <a:avLst/>
            <a:gdLst/>
            <a:ahLst/>
            <a:cxnLst/>
            <a:rect r="r" b="b" t="t" l="l"/>
            <a:pathLst>
              <a:path h="1465187" w="1686546">
                <a:moveTo>
                  <a:pt x="0" y="0"/>
                </a:moveTo>
                <a:lnTo>
                  <a:pt x="1686546" y="0"/>
                </a:lnTo>
                <a:lnTo>
                  <a:pt x="1686546" y="1465186"/>
                </a:lnTo>
                <a:lnTo>
                  <a:pt x="0" y="1465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960641" y="4653714"/>
            <a:ext cx="1276499" cy="1352582"/>
          </a:xfrm>
          <a:custGeom>
            <a:avLst/>
            <a:gdLst/>
            <a:ahLst/>
            <a:cxnLst/>
            <a:rect r="r" b="b" t="t" l="l"/>
            <a:pathLst>
              <a:path h="1352582" w="1276499">
                <a:moveTo>
                  <a:pt x="0" y="0"/>
                </a:moveTo>
                <a:lnTo>
                  <a:pt x="1276499" y="0"/>
                </a:lnTo>
                <a:lnTo>
                  <a:pt x="1276499" y="1352582"/>
                </a:lnTo>
                <a:lnTo>
                  <a:pt x="0" y="13525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25556" y="6771917"/>
            <a:ext cx="3823168" cy="2547186"/>
          </a:xfrm>
          <a:custGeom>
            <a:avLst/>
            <a:gdLst/>
            <a:ahLst/>
            <a:cxnLst/>
            <a:rect r="r" b="b" t="t" l="l"/>
            <a:pathLst>
              <a:path h="2547186" w="3823168">
                <a:moveTo>
                  <a:pt x="0" y="0"/>
                </a:moveTo>
                <a:lnTo>
                  <a:pt x="3823168" y="0"/>
                </a:lnTo>
                <a:lnTo>
                  <a:pt x="3823168" y="2547185"/>
                </a:lnTo>
                <a:lnTo>
                  <a:pt x="0" y="25471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537618" y="6448950"/>
            <a:ext cx="2539779" cy="3193118"/>
          </a:xfrm>
          <a:custGeom>
            <a:avLst/>
            <a:gdLst/>
            <a:ahLst/>
            <a:cxnLst/>
            <a:rect r="r" b="b" t="t" l="l"/>
            <a:pathLst>
              <a:path h="3193118" w="2539779">
                <a:moveTo>
                  <a:pt x="0" y="0"/>
                </a:moveTo>
                <a:lnTo>
                  <a:pt x="2539779" y="0"/>
                </a:lnTo>
                <a:lnTo>
                  <a:pt x="2539779" y="3193119"/>
                </a:lnTo>
                <a:lnTo>
                  <a:pt x="0" y="3193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6445" t="-13409" r="-57562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640813" y="753665"/>
            <a:ext cx="5006374" cy="1042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6077">
                <a:solidFill>
                  <a:srgbClr val="000000"/>
                </a:solidFill>
                <a:latin typeface="Bebas Neue Cyrillic"/>
              </a:rPr>
              <a:t>Daily EAting BAsics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DAF6V2jnuC8</dc:identifier>
  <dcterms:modified xsi:type="dcterms:W3CDTF">2011-08-01T06:04:30Z</dcterms:modified>
  <cp:revision>1</cp:revision>
  <dc:title>Fuel a Faster Ski</dc:title>
</cp:coreProperties>
</file>