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.jpe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2.jpeg" ContentType="image/jpeg"/>
  <Override PartName="/ppt/notesSlides/notesSlide5.xml" ContentType="application/vnd.openxmlformats-officedocument.presentationml.notesSlide+xml"/>
  <Override PartName="/ppt/media/image3.jpeg" ContentType="image/jpeg"/>
  <Override PartName="/ppt/notesSlides/notesSlide6.xml" ContentType="application/vnd.openxmlformats-officedocument.presentationml.notesSlide+xml"/>
  <Override PartName="/ppt/media/image4.jpeg" ContentType="image/jpeg"/>
  <Override PartName="/ppt/notesSlides/notesSlide7.xml" ContentType="application/vnd.openxmlformats-officedocument.presentationml.notesSlide+xml"/>
  <Override PartName="/ppt/media/image5.jpeg" ContentType="image/jpeg"/>
  <Override PartName="/ppt/media/image6.jpeg" ContentType="image/jpeg"/>
  <Override PartName="/ppt/notesSlides/notesSlide8.xml" ContentType="application/vnd.openxmlformats-officedocument.presentationml.notesSlide+xml"/>
  <Override PartName="/ppt/media/image7.jpeg" ContentType="image/jpe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8.jpeg" ContentType="image/jpeg"/>
  <Override PartName="/ppt/notesSlides/notesSlide11.xml" ContentType="application/vnd.openxmlformats-officedocument.presentationml.notesSlide+xml"/>
  <Override PartName="/ppt/media/image9.jpeg" ContentType="image/jpe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10.jpeg" ContentType="image/jpeg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1" name="Shape 14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Title Slide</a:t>
            </a: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Should be something like “My 5 Steps to</a:t>
            </a:r>
            <a:r>
              <a:t>…</a:t>
            </a:r>
            <a:r>
              <a:t>”</a:t>
            </a: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How to get (thing soulmate client desires) without (pain they want to avoid)</a:t>
            </a: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My examples:</a:t>
            </a: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-My 5 Step Formula to Turn Generic Marketing &amp; Messaging into an Authentic Conversion Machine (that creates clients on autopilot)</a:t>
            </a: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-How I Built a Brick &amp; Mortar Business AND an Online Coaching Business from $0 to over $10k/month in 6 Months (with no email list, no website, a small social following, and ZERO marketing spend)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Shape 19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reality: </a:t>
            </a:r>
          </a:p>
          <a:p>
            <a:pPr/>
            <a:r>
              <a:t>Most women will not take time away for themselves. </a:t>
            </a:r>
          </a:p>
          <a:p>
            <a:pPr/>
            <a:r>
              <a:t>Many women will never prioritize their health.</a:t>
            </a:r>
          </a:p>
          <a:p>
            <a:pPr/>
            <a:r>
              <a:t>Most women cannot answer the question, “what do you want to be able to physically do 5, 10, 15 years from now?”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3" name="Shape 20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This is why self advocacy is everything. </a:t>
            </a:r>
          </a:p>
          <a:p>
            <a:pPr/>
            <a:r>
              <a:t>Every women’s menopause experience is different. </a:t>
            </a:r>
          </a:p>
          <a:p>
            <a:pPr/>
            <a:r>
              <a:t>You MUST be able to find the kind of help YOU need.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Shape 20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2" indent="914400" defTabSz="914400">
              <a:lnSpc>
                <a:spcPct val="100000"/>
              </a:lnSpc>
              <a:defRPr sz="2400">
                <a:solidFill>
                  <a:srgbClr val="E7E6E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Shape 21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2" indent="914400" defTabSz="914400">
              <a:lnSpc>
                <a:spcPct val="100000"/>
              </a:lnSpc>
              <a:defRPr sz="2400">
                <a:solidFill>
                  <a:srgbClr val="5E5E5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But wait the Dr. Is the expert/ </a:t>
            </a:r>
          </a:p>
          <a:p>
            <a:pPr lvl="2" indent="914400" defTabSz="914400">
              <a:lnSpc>
                <a:spcPct val="100000"/>
              </a:lnSpc>
              <a:defRPr sz="2400">
                <a:solidFill>
                  <a:srgbClr val="5E5E5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I’ve tried so many different things and nothing is working. </a:t>
            </a:r>
          </a:p>
          <a:p>
            <a:pPr lvl="2" indent="914400" defTabSz="914400">
              <a:lnSpc>
                <a:spcPct val="100000"/>
              </a:lnSpc>
              <a:defRPr sz="2400">
                <a:solidFill>
                  <a:srgbClr val="5E5E5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You don’t want to seem too needy.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Shape 21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Menopause is not a dirty word. </a:t>
            </a:r>
          </a:p>
          <a:p>
            <a:pPr/>
            <a:r>
              <a:t>It is a time of discovery. </a:t>
            </a:r>
          </a:p>
          <a:p>
            <a:pPr/>
            <a:r>
              <a:t>Who do I want to become? </a:t>
            </a:r>
          </a:p>
          <a:p>
            <a:pPr/>
            <a:r>
              <a:t>What do I want my life to look like? </a:t>
            </a:r>
          </a:p>
          <a:p>
            <a:pPr/>
            <a:r>
              <a:t>THIS.  This is what I do. 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3" name="Shape 22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solidFill>
                  <a:srgbClr val="E7E6E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so you can make decisions confidently and get the care you deserve. </a:t>
            </a:r>
            <a:endParaRPr b="1"/>
          </a:p>
          <a:p>
            <a:pPr defTabSz="914400">
              <a:lnSpc>
                <a:spcPct val="100000"/>
              </a:lnSpc>
              <a:defRPr sz="1200">
                <a:solidFill>
                  <a:srgbClr val="E7E6E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Shape 23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End with a quote that supports your presentation and is inspiring!</a:t>
            </a: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Example:</a:t>
            </a:r>
          </a:p>
          <a:p>
            <a:pPr defTabSz="914400">
              <a:lnSpc>
                <a:spcPct val="100000"/>
              </a:lnSpc>
              <a:defRPr b="1" sz="1200">
                <a:latin typeface="Cinzel Regular"/>
                <a:ea typeface="Cinzel Regular"/>
                <a:cs typeface="Cinzel Regular"/>
                <a:sym typeface="Cinzel Regular"/>
              </a:defRPr>
            </a:pPr>
            <a:r>
              <a:t>”Strength and growth come only through continuous effor</a:t>
            </a:r>
            <a:r>
              <a:rPr b="0"/>
              <a:t>t &amp; struggle</a:t>
            </a:r>
            <a:r>
              <a:t>.” ~</a:t>
            </a:r>
            <a:r>
              <a:rPr b="0"/>
              <a:t>Napoleon Hill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7" name="Shape 14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1" indent="457200" defTabSz="914400">
              <a:lnSpc>
                <a:spcPct val="100000"/>
              </a:lnSpc>
              <a:defRPr sz="2000">
                <a:solidFill>
                  <a:srgbClr val="5E5E5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How many times I have heard women say “ I just have to get through it.” </a:t>
            </a:r>
          </a:p>
          <a:p>
            <a:pPr lvl="1" indent="457200" defTabSz="914400">
              <a:lnSpc>
                <a:spcPct val="100000"/>
              </a:lnSpc>
              <a:defRPr sz="2000">
                <a:solidFill>
                  <a:srgbClr val="5E5E5E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lvl="1" indent="457200" defTabSz="914400">
              <a:lnSpc>
                <a:spcPct val="100000"/>
              </a:lnSpc>
              <a:defRPr sz="2000">
                <a:solidFill>
                  <a:srgbClr val="5E5E5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We chase youth but rarely think about chasing our older selves. </a:t>
            </a:r>
          </a:p>
          <a:p>
            <a:pPr lvl="1" indent="457200" defTabSz="914400">
              <a:lnSpc>
                <a:spcPct val="100000"/>
              </a:lnSpc>
              <a:defRPr sz="2000">
                <a:solidFill>
                  <a:srgbClr val="5E5E5E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lvl="1" indent="457200" defTabSz="914400">
              <a:lnSpc>
                <a:spcPct val="100000"/>
              </a:lnSpc>
              <a:defRPr sz="2000">
                <a:solidFill>
                  <a:srgbClr val="5E5E5E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Dawning invisibility. </a:t>
            </a:r>
          </a:p>
          <a:p>
            <a:pPr lvl="1" indent="457200" defTabSz="914400">
              <a:lnSpc>
                <a:spcPct val="100000"/>
              </a:lnSpc>
              <a:defRPr sz="2000">
                <a:solidFill>
                  <a:srgbClr val="5E5E5E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lvl="1" indent="457200" defTabSz="914400">
              <a:lnSpc>
                <a:spcPct val="100000"/>
              </a:lnSpc>
              <a:defRPr sz="2000">
                <a:solidFill>
                  <a:srgbClr val="5E5E5E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Shape 15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solidFill>
                  <a:srgbClr val="E7E6E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so you can make decisions confidently and get the care you deserve. </a:t>
            </a:r>
            <a:endParaRPr b="1"/>
          </a:p>
          <a:p>
            <a:pPr defTabSz="914400">
              <a:lnSpc>
                <a:spcPct val="100000"/>
              </a:lnSpc>
              <a:defRPr sz="1200">
                <a:solidFill>
                  <a:srgbClr val="E7E6E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Shape 15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Talk about your accomplishments and/or credentials and include a headshot</a:t>
            </a: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You’ll briefly share the highlights of your story</a:t>
            </a: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Example:</a:t>
            </a:r>
          </a:p>
          <a:p>
            <a:pPr defTabSz="914400">
              <a:lnSpc>
                <a:spcPct val="100000"/>
              </a:lnSpc>
              <a:defRPr sz="1200">
                <a:solidFill>
                  <a:srgbClr val="E7E6E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Serial entrepreneur</a:t>
            </a:r>
          </a:p>
          <a:p>
            <a:pPr defTabSz="914400">
              <a:lnSpc>
                <a:spcPct val="100000"/>
              </a:lnSpc>
              <a:defRPr sz="1200">
                <a:solidFill>
                  <a:srgbClr val="E7E6E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Coach, writer &amp; creator</a:t>
            </a:r>
          </a:p>
          <a:p>
            <a:pPr defTabSz="914400">
              <a:lnSpc>
                <a:spcPct val="100000"/>
              </a:lnSpc>
              <a:defRPr sz="1200">
                <a:solidFill>
                  <a:srgbClr val="E7E6E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Animal mom</a:t>
            </a:r>
          </a:p>
          <a:p>
            <a:pPr defTabSz="914400">
              <a:lnSpc>
                <a:spcPct val="100000"/>
              </a:lnSpc>
              <a:defRPr sz="1200">
                <a:solidFill>
                  <a:srgbClr val="E7E6E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Fitness lover</a:t>
            </a:r>
          </a:p>
          <a:p>
            <a:pPr defTabSz="914400">
              <a:lnSpc>
                <a:spcPct val="100000"/>
              </a:lnSpc>
              <a:defRPr sz="1200">
                <a:solidFill>
                  <a:srgbClr val="E7E6E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Proponent of time, location, &amp; financial freedom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5" name="Shape 16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Life long athlete- suddenly nothing felt right, everything ached, injuries. </a:t>
            </a: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Depression	Anxiety 	ER Visits</a:t>
            </a: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I spent years trying to figure out what was happening to me, convinced I was going crazy, and fairly certain I had early onset Alzheimers…and then discovered I was in perimenopause.</a:t>
            </a: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I’ve seen 12 care providers in less than 2 years trying to find help.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0" name="Shape 17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6" name="Shape 17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Untangle the confusion and mixed messaging around menopause so you understand what is happening to you.</a:t>
            </a: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Become a fierce and powerful self advocate for your health and full body wellness.</a:t>
            </a: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Create a clear plan for your future through menopause and beyond </a:t>
            </a: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Curate your own narrative for your menopause experience.</a:t>
            </a: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 Discover the strength a community of support brings. </a:t>
            </a: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What will become easier? What pain will go away?</a:t>
            </a: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We want to get them to stick around!</a:t>
            </a: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Tell them what they’ll gain from this presentation</a:t>
            </a: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Example:</a:t>
            </a:r>
          </a:p>
          <a:p>
            <a:pPr defTabSz="914400">
              <a:lnSpc>
                <a:spcPct val="100000"/>
              </a:lnSpc>
              <a:defRPr sz="1200">
                <a:solidFill>
                  <a:srgbClr val="E7E6E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You’ll look back to a time when $10k seemed like a pipedream with a smile and a laugh because you’ll have achieved it over and over again</a:t>
            </a:r>
          </a:p>
          <a:p>
            <a:pPr defTabSz="914400">
              <a:lnSpc>
                <a:spcPct val="100000"/>
              </a:lnSpc>
              <a:defRPr sz="1200">
                <a:solidFill>
                  <a:srgbClr val="E7E6E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You’ll know exactly what to do to create engagement, results, and more income</a:t>
            </a:r>
          </a:p>
          <a:p>
            <a:pPr defTabSz="914400">
              <a:lnSpc>
                <a:spcPct val="100000"/>
              </a:lnSpc>
              <a:defRPr sz="1200">
                <a:solidFill>
                  <a:srgbClr val="E7E6E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You’ll never wonder where your next client is coming from or if you’ll be able to cover your expenses for the month</a:t>
            </a:r>
          </a:p>
          <a:p>
            <a:pPr defTabSz="914400">
              <a:lnSpc>
                <a:spcPct val="100000"/>
              </a:lnSpc>
              <a:defRPr sz="1200">
                <a:solidFill>
                  <a:srgbClr val="E7E6E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914400">
              <a:lnSpc>
                <a:spcPct val="100000"/>
              </a:lnSpc>
              <a:defRPr sz="1200">
                <a:solidFill>
                  <a:srgbClr val="E7E6E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Shape 18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For the sake of time, I am going to focus today on just ONE of the 5 keys.  ADVOCACY</a:t>
            </a:r>
          </a:p>
          <a:p>
            <a:pPr defTabSz="914400">
              <a:lnSpc>
                <a:spcPct val="100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914400">
              <a:lnSpc>
                <a:spcPct val="100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As Bad ass women. </a:t>
            </a:r>
          </a:p>
          <a:p>
            <a:pPr defTabSz="914400">
              <a:lnSpc>
                <a:spcPct val="100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You already understand something most women do not.  - Moving is saving your life. </a:t>
            </a:r>
          </a:p>
          <a:p>
            <a:pPr defTabSz="914400">
              <a:lnSpc>
                <a:spcPct val="100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AND…because you know this</a:t>
            </a:r>
          </a:p>
          <a:p>
            <a:pPr defTabSz="914400">
              <a:lnSpc>
                <a:spcPct val="100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You also know</a:t>
            </a:r>
          </a:p>
          <a:p>
            <a:pPr defTabSz="914400">
              <a:lnSpc>
                <a:spcPct val="100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No one else is as interested in your health and well being as you are. </a:t>
            </a:r>
          </a:p>
          <a:p>
            <a:pPr defTabSz="914400">
              <a:lnSpc>
                <a:spcPct val="100000"/>
              </a:lnSpc>
              <a:defRPr b="1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It is IMPOSSIBLE to attract clients consistently with ease and flow if you don’t have perfectly aligned messaging</a:t>
            </a:r>
            <a:b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hape 19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2 Liter Bottle full of water *Water is your health”</a:t>
            </a:r>
          </a:p>
          <a:p>
            <a:pPr/>
            <a:r>
              <a:t>Perimenopause - punches a hole and the water drains out. </a:t>
            </a:r>
          </a:p>
          <a:p>
            <a:pPr/>
            <a:r>
              <a:t>What we do? </a:t>
            </a:r>
          </a:p>
          <a:p>
            <a:pPr/>
            <a:r>
              <a:t>We keep frantically trying to fill it up with great stuff…exercise, more exercise, change the way we eat. Change the way we sleep. Meditate. Pray. Cry. Hope. </a:t>
            </a:r>
          </a:p>
          <a:p>
            <a:pPr/>
            <a:r>
              <a:t>Most women do not understand that the process that begins in perimenopause becomes permanent in post menopause so it NEVER ACTUALLY ENDS. </a:t>
            </a:r>
          </a:p>
          <a:p>
            <a:pPr/>
            <a:r>
              <a:t>It is a new reality and it MUST be addressed. 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View of beach and sea from a grassy sand dune"/>
          <p:cNvSpPr/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3048000" y="2244725"/>
            <a:ext cx="18288000" cy="4775201"/>
          </a:xfrm>
          <a:prstGeom prst="rect">
            <a:avLst/>
          </a:prstGeom>
        </p:spPr>
        <p:txBody>
          <a:bodyPr lIns="91439" tIns="91439" rIns="91439" bIns="91439" anchor="b"/>
          <a:lstStyle>
            <a:lvl1pPr defTabSz="1828800">
              <a:lnSpc>
                <a:spcPct val="90000"/>
              </a:lnSpc>
              <a:defRPr sz="12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/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lnSpc>
                <a:spcPct val="90000"/>
              </a:lnSpc>
              <a:defRPr sz="88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7" name="Body Level One…"/>
          <p:cNvSpPr txBox="1"/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457200" indent="-457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1pPr>
            <a:lvl2pPr marL="990600" indent="-5334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2pPr>
            <a:lvl3pPr marL="1554479" indent="-640079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3pPr>
            <a:lvl4pPr marL="2082800" indent="-711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4pPr>
            <a:lvl5pPr marL="2540000" indent="-711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ew of beach and sea from a grassy sand dune"/>
          <p:cNvSpPr/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eron flying low over a beach with a short fence in the foreground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andy path between two hills leading to the ocean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andy path between two hills leading to the ocean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Heron flying low over a beach with a short fence in the foreground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View of beach and sea from a grassy sand dune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1"/>
          <p:cNvSpPr txBox="1"/>
          <p:nvPr>
            <p:ph type="title"/>
          </p:nvPr>
        </p:nvSpPr>
        <p:spPr>
          <a:xfrm>
            <a:off x="3048000" y="3429496"/>
            <a:ext cx="18288000" cy="4775201"/>
          </a:xfrm>
          <a:prstGeom prst="rect">
            <a:avLst/>
          </a:prstGeom>
        </p:spPr>
        <p:txBody>
          <a:bodyPr/>
          <a:lstStyle/>
          <a:p>
            <a:pPr/>
            <a:r>
              <a:t>5 Keys to </a:t>
            </a:r>
          </a:p>
          <a:p>
            <a:pPr/>
            <a:r>
              <a:t>Mastering Your Menopause</a:t>
            </a:r>
          </a:p>
        </p:txBody>
      </p:sp>
      <p:sp>
        <p:nvSpPr>
          <p:cNvPr id="138" name="Subtitle 2"/>
          <p:cNvSpPr txBox="1"/>
          <p:nvPr>
            <p:ph type="body" sz="quarter" idx="1"/>
          </p:nvPr>
        </p:nvSpPr>
        <p:spPr>
          <a:xfrm>
            <a:off x="3048000" y="8454234"/>
            <a:ext cx="18288000" cy="3311523"/>
          </a:xfrm>
          <a:prstGeom prst="rect">
            <a:avLst/>
          </a:prstGeom>
        </p:spPr>
        <p:txBody>
          <a:bodyPr/>
          <a:lstStyle>
            <a:lvl1pPr>
              <a:defRPr>
                <a:latin typeface="Didot"/>
                <a:ea typeface="Didot"/>
                <a:cs typeface="Didot"/>
                <a:sym typeface="Didot"/>
              </a:defRPr>
            </a:lvl1pPr>
          </a:lstStyle>
          <a:p>
            <a:pPr/>
            <a:r>
              <a:t>So you can claim YOUR best life.</a:t>
            </a:r>
          </a:p>
        </p:txBody>
      </p:sp>
      <p:pic>
        <p:nvPicPr>
          <p:cNvPr id="13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50000" y="550825"/>
            <a:ext cx="11684000" cy="3683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clay-banks-2WHFw6sRsZw-unsplash.jpg" descr="clay-banks-2WHFw6sRsZw-unsplash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296" y="-16376006"/>
            <a:ext cx="24337408" cy="37371122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Content Placeholder 2"/>
          <p:cNvSpPr txBox="1"/>
          <p:nvPr>
            <p:ph type="body" sz="half" idx="1"/>
          </p:nvPr>
        </p:nvSpPr>
        <p:spPr>
          <a:xfrm>
            <a:off x="6473249" y="-1069489"/>
            <a:ext cx="11437502" cy="10507057"/>
          </a:xfrm>
          <a:prstGeom prst="rect">
            <a:avLst/>
          </a:prstGeom>
        </p:spPr>
        <p:txBody>
          <a:bodyPr anchor="ctr"/>
          <a:lstStyle/>
          <a:p>
            <a:pPr marL="0" indent="0" algn="ctr" defTabSz="9144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400">
                <a:solidFill>
                  <a:srgbClr val="FFFFFF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You </a:t>
            </a:r>
          </a:p>
          <a:p>
            <a:pPr marL="0" indent="0" algn="ctr" defTabSz="9144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400">
                <a:solidFill>
                  <a:srgbClr val="FFFFFF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  <a:r>
              <a:t>are the only one who is coming for you.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–Peter Attia, Outliv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–Peter Attia, </a:t>
            </a:r>
            <a:r>
              <a:rPr u="sng"/>
              <a:t>Outlive</a:t>
            </a:r>
          </a:p>
        </p:txBody>
      </p:sp>
      <p:sp>
        <p:nvSpPr>
          <p:cNvPr id="191" name="“I know, it’s a somewhat morbid topic, thinking about our own physical decline. But not thinking about it won’t make it any less inevitable..”"/>
          <p:cNvSpPr txBox="1"/>
          <p:nvPr>
            <p:ph type="body" idx="22"/>
          </p:nvPr>
        </p:nvSpPr>
        <p:spPr>
          <a:xfrm>
            <a:off x="2387600" y="5342841"/>
            <a:ext cx="19621500" cy="2293718"/>
          </a:xfrm>
          <a:prstGeom prst="rect">
            <a:avLst/>
          </a:prstGeom>
        </p:spPr>
        <p:txBody>
          <a:bodyPr/>
          <a:lstStyle/>
          <a:p>
            <a:pPr/>
            <a:r>
              <a:t>“I know, it’s a somewhat morbid topic, thinking about our own physical decline. But not thinking about it won’t make it any less inevitable..”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alexandra-gorn-smuS_jUZa9I-unsplash.jpg" descr="alexandra-gorn-smuS_jUZa9I-unsplash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148" y="-6113550"/>
            <a:ext cx="24408996" cy="244089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6341"/>
                </a:lnTo>
                <a:cubicBezTo>
                  <a:pt x="21600" y="11885"/>
                  <a:pt x="21594" y="11086"/>
                  <a:pt x="21564" y="11112"/>
                </a:cubicBezTo>
                <a:cubicBezTo>
                  <a:pt x="21544" y="11128"/>
                  <a:pt x="21510" y="11135"/>
                  <a:pt x="21489" y="11126"/>
                </a:cubicBezTo>
                <a:cubicBezTo>
                  <a:pt x="21466" y="11118"/>
                  <a:pt x="21443" y="11129"/>
                  <a:pt x="21434" y="11153"/>
                </a:cubicBezTo>
                <a:cubicBezTo>
                  <a:pt x="21421" y="11186"/>
                  <a:pt x="21406" y="11189"/>
                  <a:pt x="21366" y="11168"/>
                </a:cubicBezTo>
                <a:cubicBezTo>
                  <a:pt x="21331" y="11149"/>
                  <a:pt x="21309" y="11149"/>
                  <a:pt x="21298" y="11167"/>
                </a:cubicBezTo>
                <a:cubicBezTo>
                  <a:pt x="21273" y="11208"/>
                  <a:pt x="21227" y="11167"/>
                  <a:pt x="21245" y="11118"/>
                </a:cubicBezTo>
                <a:cubicBezTo>
                  <a:pt x="21253" y="11095"/>
                  <a:pt x="21237" y="11105"/>
                  <a:pt x="21209" y="11140"/>
                </a:cubicBezTo>
                <a:cubicBezTo>
                  <a:pt x="21163" y="11199"/>
                  <a:pt x="21156" y="11201"/>
                  <a:pt x="21140" y="11160"/>
                </a:cubicBezTo>
                <a:cubicBezTo>
                  <a:pt x="21118" y="11104"/>
                  <a:pt x="21055" y="11102"/>
                  <a:pt x="20996" y="11155"/>
                </a:cubicBezTo>
                <a:cubicBezTo>
                  <a:pt x="20955" y="11192"/>
                  <a:pt x="20941" y="11190"/>
                  <a:pt x="20843" y="11139"/>
                </a:cubicBezTo>
                <a:cubicBezTo>
                  <a:pt x="20783" y="11108"/>
                  <a:pt x="20735" y="11074"/>
                  <a:pt x="20735" y="11063"/>
                </a:cubicBezTo>
                <a:cubicBezTo>
                  <a:pt x="20735" y="11051"/>
                  <a:pt x="20710" y="11036"/>
                  <a:pt x="20680" y="11028"/>
                </a:cubicBezTo>
                <a:cubicBezTo>
                  <a:pt x="20650" y="11020"/>
                  <a:pt x="20632" y="11002"/>
                  <a:pt x="20640" y="10988"/>
                </a:cubicBezTo>
                <a:cubicBezTo>
                  <a:pt x="20649" y="10974"/>
                  <a:pt x="20629" y="10956"/>
                  <a:pt x="20597" y="10946"/>
                </a:cubicBezTo>
                <a:cubicBezTo>
                  <a:pt x="20502" y="10919"/>
                  <a:pt x="20200" y="10913"/>
                  <a:pt x="20166" y="10938"/>
                </a:cubicBezTo>
                <a:cubicBezTo>
                  <a:pt x="20147" y="10953"/>
                  <a:pt x="20108" y="10941"/>
                  <a:pt x="20061" y="10907"/>
                </a:cubicBezTo>
                <a:cubicBezTo>
                  <a:pt x="20000" y="10861"/>
                  <a:pt x="19943" y="10851"/>
                  <a:pt x="19723" y="10846"/>
                </a:cubicBezTo>
                <a:cubicBezTo>
                  <a:pt x="19542" y="10841"/>
                  <a:pt x="19446" y="10849"/>
                  <a:pt x="19419" y="10872"/>
                </a:cubicBezTo>
                <a:cubicBezTo>
                  <a:pt x="19387" y="10899"/>
                  <a:pt x="19371" y="10895"/>
                  <a:pt x="19332" y="10853"/>
                </a:cubicBezTo>
                <a:cubicBezTo>
                  <a:pt x="19306" y="10824"/>
                  <a:pt x="19271" y="10800"/>
                  <a:pt x="19253" y="10800"/>
                </a:cubicBezTo>
                <a:cubicBezTo>
                  <a:pt x="19235" y="10800"/>
                  <a:pt x="19172" y="10753"/>
                  <a:pt x="19112" y="10695"/>
                </a:cubicBezTo>
                <a:cubicBezTo>
                  <a:pt x="19002" y="10588"/>
                  <a:pt x="18999" y="10575"/>
                  <a:pt x="19047" y="10410"/>
                </a:cubicBezTo>
                <a:cubicBezTo>
                  <a:pt x="19064" y="10352"/>
                  <a:pt x="19062" y="10350"/>
                  <a:pt x="19002" y="10382"/>
                </a:cubicBezTo>
                <a:cubicBezTo>
                  <a:pt x="18914" y="10430"/>
                  <a:pt x="18822" y="10429"/>
                  <a:pt x="18794" y="10382"/>
                </a:cubicBezTo>
                <a:cubicBezTo>
                  <a:pt x="18774" y="10346"/>
                  <a:pt x="18770" y="10346"/>
                  <a:pt x="18766" y="10380"/>
                </a:cubicBezTo>
                <a:cubicBezTo>
                  <a:pt x="18764" y="10402"/>
                  <a:pt x="18764" y="10427"/>
                  <a:pt x="18765" y="10436"/>
                </a:cubicBezTo>
                <a:cubicBezTo>
                  <a:pt x="18766" y="10445"/>
                  <a:pt x="18746" y="10472"/>
                  <a:pt x="18720" y="10496"/>
                </a:cubicBezTo>
                <a:cubicBezTo>
                  <a:pt x="18676" y="10535"/>
                  <a:pt x="18669" y="10535"/>
                  <a:pt x="18629" y="10490"/>
                </a:cubicBezTo>
                <a:cubicBezTo>
                  <a:pt x="18589" y="10446"/>
                  <a:pt x="18590" y="10436"/>
                  <a:pt x="18638" y="10340"/>
                </a:cubicBezTo>
                <a:cubicBezTo>
                  <a:pt x="18704" y="10212"/>
                  <a:pt x="18704" y="10208"/>
                  <a:pt x="18627" y="10141"/>
                </a:cubicBezTo>
                <a:cubicBezTo>
                  <a:pt x="18592" y="10111"/>
                  <a:pt x="18570" y="10070"/>
                  <a:pt x="18577" y="10050"/>
                </a:cubicBezTo>
                <a:cubicBezTo>
                  <a:pt x="18585" y="10030"/>
                  <a:pt x="18577" y="10013"/>
                  <a:pt x="18561" y="10013"/>
                </a:cubicBezTo>
                <a:cubicBezTo>
                  <a:pt x="18513" y="10013"/>
                  <a:pt x="18496" y="10095"/>
                  <a:pt x="18531" y="10152"/>
                </a:cubicBezTo>
                <a:cubicBezTo>
                  <a:pt x="18560" y="10198"/>
                  <a:pt x="18555" y="10212"/>
                  <a:pt x="18490" y="10265"/>
                </a:cubicBezTo>
                <a:cubicBezTo>
                  <a:pt x="18449" y="10298"/>
                  <a:pt x="18369" y="10333"/>
                  <a:pt x="18312" y="10343"/>
                </a:cubicBezTo>
                <a:cubicBezTo>
                  <a:pt x="18228" y="10357"/>
                  <a:pt x="18203" y="10352"/>
                  <a:pt x="18175" y="10312"/>
                </a:cubicBezTo>
                <a:cubicBezTo>
                  <a:pt x="18157" y="10285"/>
                  <a:pt x="18112" y="10233"/>
                  <a:pt x="18076" y="10197"/>
                </a:cubicBezTo>
                <a:cubicBezTo>
                  <a:pt x="18005" y="10128"/>
                  <a:pt x="17986" y="10012"/>
                  <a:pt x="18020" y="9869"/>
                </a:cubicBezTo>
                <a:cubicBezTo>
                  <a:pt x="18038" y="9793"/>
                  <a:pt x="18036" y="9791"/>
                  <a:pt x="17946" y="9791"/>
                </a:cubicBezTo>
                <a:cubicBezTo>
                  <a:pt x="17895" y="9791"/>
                  <a:pt x="17839" y="9806"/>
                  <a:pt x="17822" y="9823"/>
                </a:cubicBezTo>
                <a:cubicBezTo>
                  <a:pt x="17802" y="9843"/>
                  <a:pt x="17775" y="9845"/>
                  <a:pt x="17748" y="9831"/>
                </a:cubicBezTo>
                <a:cubicBezTo>
                  <a:pt x="17716" y="9814"/>
                  <a:pt x="17704" y="9820"/>
                  <a:pt x="17701" y="9857"/>
                </a:cubicBezTo>
                <a:cubicBezTo>
                  <a:pt x="17699" y="9889"/>
                  <a:pt x="17710" y="9901"/>
                  <a:pt x="17735" y="9891"/>
                </a:cubicBezTo>
                <a:cubicBezTo>
                  <a:pt x="17756" y="9883"/>
                  <a:pt x="17792" y="9884"/>
                  <a:pt x="17816" y="9893"/>
                </a:cubicBezTo>
                <a:cubicBezTo>
                  <a:pt x="17854" y="9908"/>
                  <a:pt x="17852" y="9918"/>
                  <a:pt x="17800" y="9973"/>
                </a:cubicBezTo>
                <a:lnTo>
                  <a:pt x="17741" y="10037"/>
                </a:lnTo>
                <a:lnTo>
                  <a:pt x="17639" y="9969"/>
                </a:lnTo>
                <a:cubicBezTo>
                  <a:pt x="17511" y="9885"/>
                  <a:pt x="17501" y="9798"/>
                  <a:pt x="17614" y="9739"/>
                </a:cubicBezTo>
                <a:cubicBezTo>
                  <a:pt x="17657" y="9717"/>
                  <a:pt x="17722" y="9699"/>
                  <a:pt x="17759" y="9699"/>
                </a:cubicBezTo>
                <a:cubicBezTo>
                  <a:pt x="17816" y="9699"/>
                  <a:pt x="17824" y="9690"/>
                  <a:pt x="17811" y="9638"/>
                </a:cubicBezTo>
                <a:cubicBezTo>
                  <a:pt x="17801" y="9600"/>
                  <a:pt x="17811" y="9565"/>
                  <a:pt x="17834" y="9545"/>
                </a:cubicBezTo>
                <a:cubicBezTo>
                  <a:pt x="17876" y="9510"/>
                  <a:pt x="17869" y="9319"/>
                  <a:pt x="17824" y="9264"/>
                </a:cubicBezTo>
                <a:cubicBezTo>
                  <a:pt x="17810" y="9248"/>
                  <a:pt x="17805" y="9230"/>
                  <a:pt x="17811" y="9224"/>
                </a:cubicBezTo>
                <a:cubicBezTo>
                  <a:pt x="17845" y="9190"/>
                  <a:pt x="17705" y="9210"/>
                  <a:pt x="17649" y="9247"/>
                </a:cubicBezTo>
                <a:cubicBezTo>
                  <a:pt x="17587" y="9287"/>
                  <a:pt x="17581" y="9287"/>
                  <a:pt x="17547" y="9240"/>
                </a:cubicBezTo>
                <a:cubicBezTo>
                  <a:pt x="17527" y="9213"/>
                  <a:pt x="17511" y="9183"/>
                  <a:pt x="17511" y="9173"/>
                </a:cubicBezTo>
                <a:cubicBezTo>
                  <a:pt x="17511" y="9163"/>
                  <a:pt x="17487" y="9149"/>
                  <a:pt x="17458" y="9141"/>
                </a:cubicBezTo>
                <a:cubicBezTo>
                  <a:pt x="17422" y="9132"/>
                  <a:pt x="17405" y="9104"/>
                  <a:pt x="17404" y="9053"/>
                </a:cubicBezTo>
                <a:cubicBezTo>
                  <a:pt x="17403" y="9012"/>
                  <a:pt x="17398" y="8958"/>
                  <a:pt x="17393" y="8933"/>
                </a:cubicBezTo>
                <a:cubicBezTo>
                  <a:pt x="17388" y="8908"/>
                  <a:pt x="17407" y="8859"/>
                  <a:pt x="17434" y="8824"/>
                </a:cubicBezTo>
                <a:cubicBezTo>
                  <a:pt x="17462" y="8789"/>
                  <a:pt x="17485" y="8741"/>
                  <a:pt x="17485" y="8718"/>
                </a:cubicBezTo>
                <a:cubicBezTo>
                  <a:pt x="17485" y="8694"/>
                  <a:pt x="17529" y="8659"/>
                  <a:pt x="17591" y="8634"/>
                </a:cubicBezTo>
                <a:cubicBezTo>
                  <a:pt x="17671" y="8602"/>
                  <a:pt x="17701" y="8573"/>
                  <a:pt x="17712" y="8517"/>
                </a:cubicBezTo>
                <a:cubicBezTo>
                  <a:pt x="17720" y="8476"/>
                  <a:pt x="17756" y="8423"/>
                  <a:pt x="17792" y="8400"/>
                </a:cubicBezTo>
                <a:cubicBezTo>
                  <a:pt x="17852" y="8360"/>
                  <a:pt x="17854" y="8353"/>
                  <a:pt x="17816" y="8315"/>
                </a:cubicBezTo>
                <a:cubicBezTo>
                  <a:pt x="17778" y="8277"/>
                  <a:pt x="17778" y="8269"/>
                  <a:pt x="17818" y="8224"/>
                </a:cubicBezTo>
                <a:cubicBezTo>
                  <a:pt x="17856" y="8182"/>
                  <a:pt x="17857" y="8172"/>
                  <a:pt x="17824" y="8152"/>
                </a:cubicBezTo>
                <a:cubicBezTo>
                  <a:pt x="17797" y="8135"/>
                  <a:pt x="17782" y="8142"/>
                  <a:pt x="17773" y="8177"/>
                </a:cubicBezTo>
                <a:cubicBezTo>
                  <a:pt x="17758" y="8233"/>
                  <a:pt x="17621" y="8350"/>
                  <a:pt x="17598" y="8327"/>
                </a:cubicBezTo>
                <a:cubicBezTo>
                  <a:pt x="17589" y="8318"/>
                  <a:pt x="17558" y="8329"/>
                  <a:pt x="17527" y="8350"/>
                </a:cubicBezTo>
                <a:cubicBezTo>
                  <a:pt x="17454" y="8401"/>
                  <a:pt x="17445" y="8399"/>
                  <a:pt x="17395" y="8323"/>
                </a:cubicBezTo>
                <a:cubicBezTo>
                  <a:pt x="17355" y="8262"/>
                  <a:pt x="17355" y="8252"/>
                  <a:pt x="17395" y="8192"/>
                </a:cubicBezTo>
                <a:cubicBezTo>
                  <a:pt x="17419" y="8156"/>
                  <a:pt x="17447" y="8132"/>
                  <a:pt x="17459" y="8140"/>
                </a:cubicBezTo>
                <a:cubicBezTo>
                  <a:pt x="17493" y="8161"/>
                  <a:pt x="17518" y="8101"/>
                  <a:pt x="17490" y="8066"/>
                </a:cubicBezTo>
                <a:cubicBezTo>
                  <a:pt x="17472" y="8045"/>
                  <a:pt x="17482" y="7996"/>
                  <a:pt x="17522" y="7914"/>
                </a:cubicBezTo>
                <a:cubicBezTo>
                  <a:pt x="17563" y="7830"/>
                  <a:pt x="17574" y="7777"/>
                  <a:pt x="17559" y="7736"/>
                </a:cubicBezTo>
                <a:cubicBezTo>
                  <a:pt x="17544" y="7695"/>
                  <a:pt x="17549" y="7674"/>
                  <a:pt x="17577" y="7664"/>
                </a:cubicBezTo>
                <a:cubicBezTo>
                  <a:pt x="17598" y="7655"/>
                  <a:pt x="17609" y="7639"/>
                  <a:pt x="17602" y="7627"/>
                </a:cubicBezTo>
                <a:cubicBezTo>
                  <a:pt x="17595" y="7615"/>
                  <a:pt x="17618" y="7573"/>
                  <a:pt x="17655" y="7534"/>
                </a:cubicBezTo>
                <a:cubicBezTo>
                  <a:pt x="17710" y="7475"/>
                  <a:pt x="17720" y="7441"/>
                  <a:pt x="17714" y="7336"/>
                </a:cubicBezTo>
                <a:cubicBezTo>
                  <a:pt x="17710" y="7266"/>
                  <a:pt x="17704" y="7209"/>
                  <a:pt x="17700" y="7209"/>
                </a:cubicBezTo>
                <a:cubicBezTo>
                  <a:pt x="17695" y="7209"/>
                  <a:pt x="17657" y="7227"/>
                  <a:pt x="17616" y="7248"/>
                </a:cubicBezTo>
                <a:cubicBezTo>
                  <a:pt x="17527" y="7294"/>
                  <a:pt x="17517" y="7284"/>
                  <a:pt x="17514" y="7143"/>
                </a:cubicBezTo>
                <a:cubicBezTo>
                  <a:pt x="17511" y="7050"/>
                  <a:pt x="17495" y="6933"/>
                  <a:pt x="17485" y="6933"/>
                </a:cubicBezTo>
                <a:cubicBezTo>
                  <a:pt x="17482" y="6933"/>
                  <a:pt x="17475" y="6904"/>
                  <a:pt x="17469" y="6868"/>
                </a:cubicBezTo>
                <a:cubicBezTo>
                  <a:pt x="17457" y="6804"/>
                  <a:pt x="17442" y="6766"/>
                  <a:pt x="17301" y="6468"/>
                </a:cubicBezTo>
                <a:cubicBezTo>
                  <a:pt x="17244" y="6348"/>
                  <a:pt x="17237" y="6312"/>
                  <a:pt x="17264" y="6289"/>
                </a:cubicBezTo>
                <a:cubicBezTo>
                  <a:pt x="17309" y="6252"/>
                  <a:pt x="17289" y="6006"/>
                  <a:pt x="17236" y="5953"/>
                </a:cubicBezTo>
                <a:cubicBezTo>
                  <a:pt x="17201" y="5918"/>
                  <a:pt x="17193" y="5919"/>
                  <a:pt x="17160" y="5963"/>
                </a:cubicBezTo>
                <a:cubicBezTo>
                  <a:pt x="17125" y="6011"/>
                  <a:pt x="17121" y="6010"/>
                  <a:pt x="17040" y="5930"/>
                </a:cubicBezTo>
                <a:cubicBezTo>
                  <a:pt x="16994" y="5884"/>
                  <a:pt x="16963" y="5836"/>
                  <a:pt x="16971" y="5824"/>
                </a:cubicBezTo>
                <a:cubicBezTo>
                  <a:pt x="16979" y="5811"/>
                  <a:pt x="16956" y="5773"/>
                  <a:pt x="16920" y="5740"/>
                </a:cubicBezTo>
                <a:cubicBezTo>
                  <a:pt x="16885" y="5707"/>
                  <a:pt x="16855" y="5663"/>
                  <a:pt x="16855" y="5644"/>
                </a:cubicBezTo>
                <a:cubicBezTo>
                  <a:pt x="16855" y="5624"/>
                  <a:pt x="16824" y="5597"/>
                  <a:pt x="16786" y="5582"/>
                </a:cubicBezTo>
                <a:cubicBezTo>
                  <a:pt x="16748" y="5568"/>
                  <a:pt x="16685" y="5533"/>
                  <a:pt x="16646" y="5505"/>
                </a:cubicBezTo>
                <a:cubicBezTo>
                  <a:pt x="16607" y="5477"/>
                  <a:pt x="16567" y="5461"/>
                  <a:pt x="16558" y="5470"/>
                </a:cubicBezTo>
                <a:cubicBezTo>
                  <a:pt x="16549" y="5479"/>
                  <a:pt x="16534" y="5464"/>
                  <a:pt x="16524" y="5437"/>
                </a:cubicBezTo>
                <a:cubicBezTo>
                  <a:pt x="16515" y="5409"/>
                  <a:pt x="16477" y="5354"/>
                  <a:pt x="16439" y="5314"/>
                </a:cubicBezTo>
                <a:lnTo>
                  <a:pt x="16372" y="5241"/>
                </a:lnTo>
                <a:lnTo>
                  <a:pt x="16430" y="5226"/>
                </a:lnTo>
                <a:cubicBezTo>
                  <a:pt x="16462" y="5217"/>
                  <a:pt x="16481" y="5200"/>
                  <a:pt x="16473" y="5187"/>
                </a:cubicBezTo>
                <a:cubicBezTo>
                  <a:pt x="16465" y="5174"/>
                  <a:pt x="16478" y="5156"/>
                  <a:pt x="16501" y="5148"/>
                </a:cubicBezTo>
                <a:cubicBezTo>
                  <a:pt x="16533" y="5135"/>
                  <a:pt x="16536" y="5124"/>
                  <a:pt x="16511" y="5095"/>
                </a:cubicBezTo>
                <a:cubicBezTo>
                  <a:pt x="16489" y="5068"/>
                  <a:pt x="16488" y="5041"/>
                  <a:pt x="16507" y="4999"/>
                </a:cubicBezTo>
                <a:cubicBezTo>
                  <a:pt x="16522" y="4967"/>
                  <a:pt x="16547" y="4909"/>
                  <a:pt x="16563" y="4869"/>
                </a:cubicBezTo>
                <a:cubicBezTo>
                  <a:pt x="16579" y="4829"/>
                  <a:pt x="16603" y="4797"/>
                  <a:pt x="16616" y="4797"/>
                </a:cubicBezTo>
                <a:cubicBezTo>
                  <a:pt x="16630" y="4797"/>
                  <a:pt x="16635" y="4775"/>
                  <a:pt x="16628" y="4748"/>
                </a:cubicBezTo>
                <a:cubicBezTo>
                  <a:pt x="16621" y="4720"/>
                  <a:pt x="16636" y="4659"/>
                  <a:pt x="16662" y="4610"/>
                </a:cubicBezTo>
                <a:cubicBezTo>
                  <a:pt x="16688" y="4562"/>
                  <a:pt x="16710" y="4513"/>
                  <a:pt x="16710" y="4501"/>
                </a:cubicBezTo>
                <a:cubicBezTo>
                  <a:pt x="16711" y="4490"/>
                  <a:pt x="16728" y="4470"/>
                  <a:pt x="16750" y="4457"/>
                </a:cubicBezTo>
                <a:cubicBezTo>
                  <a:pt x="16771" y="4444"/>
                  <a:pt x="16790" y="4406"/>
                  <a:pt x="16792" y="4373"/>
                </a:cubicBezTo>
                <a:cubicBezTo>
                  <a:pt x="16794" y="4340"/>
                  <a:pt x="16802" y="4294"/>
                  <a:pt x="16810" y="4273"/>
                </a:cubicBezTo>
                <a:cubicBezTo>
                  <a:pt x="16818" y="4251"/>
                  <a:pt x="16831" y="4178"/>
                  <a:pt x="16839" y="4109"/>
                </a:cubicBezTo>
                <a:cubicBezTo>
                  <a:pt x="16851" y="4014"/>
                  <a:pt x="16846" y="3984"/>
                  <a:pt x="16819" y="3984"/>
                </a:cubicBezTo>
                <a:cubicBezTo>
                  <a:pt x="16777" y="3984"/>
                  <a:pt x="16716" y="4052"/>
                  <a:pt x="16708" y="4107"/>
                </a:cubicBezTo>
                <a:cubicBezTo>
                  <a:pt x="16705" y="4129"/>
                  <a:pt x="16685" y="4166"/>
                  <a:pt x="16665" y="4190"/>
                </a:cubicBezTo>
                <a:cubicBezTo>
                  <a:pt x="16644" y="4214"/>
                  <a:pt x="16619" y="4251"/>
                  <a:pt x="16609" y="4273"/>
                </a:cubicBezTo>
                <a:cubicBezTo>
                  <a:pt x="16574" y="4349"/>
                  <a:pt x="16527" y="4420"/>
                  <a:pt x="16471" y="4479"/>
                </a:cubicBezTo>
                <a:cubicBezTo>
                  <a:pt x="16440" y="4512"/>
                  <a:pt x="16377" y="4609"/>
                  <a:pt x="16332" y="4695"/>
                </a:cubicBezTo>
                <a:cubicBezTo>
                  <a:pt x="16287" y="4780"/>
                  <a:pt x="16238" y="4851"/>
                  <a:pt x="16224" y="4854"/>
                </a:cubicBezTo>
                <a:cubicBezTo>
                  <a:pt x="16151" y="4865"/>
                  <a:pt x="16136" y="4857"/>
                  <a:pt x="16123" y="4803"/>
                </a:cubicBezTo>
                <a:cubicBezTo>
                  <a:pt x="16103" y="4720"/>
                  <a:pt x="15841" y="4424"/>
                  <a:pt x="15721" y="4348"/>
                </a:cubicBezTo>
                <a:cubicBezTo>
                  <a:pt x="15666" y="4314"/>
                  <a:pt x="15600" y="4251"/>
                  <a:pt x="15575" y="4207"/>
                </a:cubicBezTo>
                <a:cubicBezTo>
                  <a:pt x="15516" y="4106"/>
                  <a:pt x="15505" y="3847"/>
                  <a:pt x="15555" y="3746"/>
                </a:cubicBezTo>
                <a:cubicBezTo>
                  <a:pt x="15615" y="3625"/>
                  <a:pt x="15648" y="3442"/>
                  <a:pt x="15660" y="3164"/>
                </a:cubicBezTo>
                <a:cubicBezTo>
                  <a:pt x="15666" y="3035"/>
                  <a:pt x="15657" y="3002"/>
                  <a:pt x="15604" y="2944"/>
                </a:cubicBezTo>
                <a:cubicBezTo>
                  <a:pt x="15556" y="2893"/>
                  <a:pt x="15533" y="2884"/>
                  <a:pt x="15510" y="2907"/>
                </a:cubicBezTo>
                <a:cubicBezTo>
                  <a:pt x="15493" y="2924"/>
                  <a:pt x="15480" y="2958"/>
                  <a:pt x="15480" y="2983"/>
                </a:cubicBezTo>
                <a:cubicBezTo>
                  <a:pt x="15479" y="3012"/>
                  <a:pt x="15460" y="3027"/>
                  <a:pt x="15424" y="3025"/>
                </a:cubicBezTo>
                <a:cubicBezTo>
                  <a:pt x="15388" y="3023"/>
                  <a:pt x="15369" y="3037"/>
                  <a:pt x="15371" y="3064"/>
                </a:cubicBezTo>
                <a:cubicBezTo>
                  <a:pt x="15373" y="3089"/>
                  <a:pt x="15356" y="3105"/>
                  <a:pt x="15330" y="3103"/>
                </a:cubicBezTo>
                <a:cubicBezTo>
                  <a:pt x="15303" y="3101"/>
                  <a:pt x="15292" y="3114"/>
                  <a:pt x="15300" y="3136"/>
                </a:cubicBezTo>
                <a:cubicBezTo>
                  <a:pt x="15308" y="3156"/>
                  <a:pt x="15301" y="3189"/>
                  <a:pt x="15285" y="3208"/>
                </a:cubicBezTo>
                <a:cubicBezTo>
                  <a:pt x="15269" y="3228"/>
                  <a:pt x="15262" y="3261"/>
                  <a:pt x="15270" y="3282"/>
                </a:cubicBezTo>
                <a:cubicBezTo>
                  <a:pt x="15278" y="3303"/>
                  <a:pt x="15267" y="3335"/>
                  <a:pt x="15245" y="3354"/>
                </a:cubicBezTo>
                <a:cubicBezTo>
                  <a:pt x="15212" y="3381"/>
                  <a:pt x="15188" y="3376"/>
                  <a:pt x="15106" y="3327"/>
                </a:cubicBezTo>
                <a:cubicBezTo>
                  <a:pt x="14971" y="3244"/>
                  <a:pt x="14733" y="3011"/>
                  <a:pt x="14733" y="2960"/>
                </a:cubicBezTo>
                <a:cubicBezTo>
                  <a:pt x="14732" y="2937"/>
                  <a:pt x="14708" y="2896"/>
                  <a:pt x="14679" y="2870"/>
                </a:cubicBezTo>
                <a:cubicBezTo>
                  <a:pt x="14602" y="2800"/>
                  <a:pt x="14638" y="2600"/>
                  <a:pt x="14721" y="2632"/>
                </a:cubicBezTo>
                <a:cubicBezTo>
                  <a:pt x="14750" y="2643"/>
                  <a:pt x="14751" y="2636"/>
                  <a:pt x="14727" y="2597"/>
                </a:cubicBezTo>
                <a:cubicBezTo>
                  <a:pt x="14703" y="2559"/>
                  <a:pt x="14708" y="2534"/>
                  <a:pt x="14754" y="2470"/>
                </a:cubicBezTo>
                <a:cubicBezTo>
                  <a:pt x="14785" y="2426"/>
                  <a:pt x="14811" y="2381"/>
                  <a:pt x="14811" y="2370"/>
                </a:cubicBezTo>
                <a:cubicBezTo>
                  <a:pt x="14811" y="2340"/>
                  <a:pt x="14920" y="2228"/>
                  <a:pt x="14949" y="2228"/>
                </a:cubicBezTo>
                <a:cubicBezTo>
                  <a:pt x="14985" y="2228"/>
                  <a:pt x="15243" y="1952"/>
                  <a:pt x="15277" y="1875"/>
                </a:cubicBezTo>
                <a:cubicBezTo>
                  <a:pt x="15302" y="1821"/>
                  <a:pt x="15320" y="1812"/>
                  <a:pt x="15383" y="1825"/>
                </a:cubicBezTo>
                <a:cubicBezTo>
                  <a:pt x="15434" y="1835"/>
                  <a:pt x="15462" y="1829"/>
                  <a:pt x="15470" y="1805"/>
                </a:cubicBezTo>
                <a:cubicBezTo>
                  <a:pt x="15492" y="1733"/>
                  <a:pt x="15478" y="1538"/>
                  <a:pt x="15449" y="1528"/>
                </a:cubicBezTo>
                <a:cubicBezTo>
                  <a:pt x="15433" y="1523"/>
                  <a:pt x="15380" y="1560"/>
                  <a:pt x="15332" y="1612"/>
                </a:cubicBezTo>
                <a:cubicBezTo>
                  <a:pt x="15283" y="1664"/>
                  <a:pt x="15205" y="1725"/>
                  <a:pt x="15159" y="1747"/>
                </a:cubicBezTo>
                <a:cubicBezTo>
                  <a:pt x="15113" y="1769"/>
                  <a:pt x="15077" y="1798"/>
                  <a:pt x="15080" y="1812"/>
                </a:cubicBezTo>
                <a:cubicBezTo>
                  <a:pt x="15083" y="1825"/>
                  <a:pt x="15057" y="1850"/>
                  <a:pt x="15022" y="1868"/>
                </a:cubicBezTo>
                <a:cubicBezTo>
                  <a:pt x="14981" y="1889"/>
                  <a:pt x="14956" y="1928"/>
                  <a:pt x="14950" y="1979"/>
                </a:cubicBezTo>
                <a:cubicBezTo>
                  <a:pt x="14944" y="2022"/>
                  <a:pt x="14935" y="2073"/>
                  <a:pt x="14928" y="2092"/>
                </a:cubicBezTo>
                <a:cubicBezTo>
                  <a:pt x="14908" y="2148"/>
                  <a:pt x="14802" y="2116"/>
                  <a:pt x="14766" y="2045"/>
                </a:cubicBezTo>
                <a:lnTo>
                  <a:pt x="14733" y="1979"/>
                </a:lnTo>
                <a:lnTo>
                  <a:pt x="14733" y="2040"/>
                </a:lnTo>
                <a:cubicBezTo>
                  <a:pt x="14732" y="2080"/>
                  <a:pt x="14713" y="2107"/>
                  <a:pt x="14680" y="2116"/>
                </a:cubicBezTo>
                <a:cubicBezTo>
                  <a:pt x="14651" y="2123"/>
                  <a:pt x="14627" y="2145"/>
                  <a:pt x="14627" y="2164"/>
                </a:cubicBezTo>
                <a:cubicBezTo>
                  <a:pt x="14627" y="2183"/>
                  <a:pt x="14600" y="2231"/>
                  <a:pt x="14566" y="2272"/>
                </a:cubicBezTo>
                <a:cubicBezTo>
                  <a:pt x="14533" y="2313"/>
                  <a:pt x="14497" y="2368"/>
                  <a:pt x="14487" y="2394"/>
                </a:cubicBezTo>
                <a:cubicBezTo>
                  <a:pt x="14478" y="2421"/>
                  <a:pt x="14447" y="2449"/>
                  <a:pt x="14420" y="2456"/>
                </a:cubicBezTo>
                <a:cubicBezTo>
                  <a:pt x="14393" y="2463"/>
                  <a:pt x="14373" y="2488"/>
                  <a:pt x="14376" y="2511"/>
                </a:cubicBezTo>
                <a:cubicBezTo>
                  <a:pt x="14380" y="2534"/>
                  <a:pt x="14344" y="2592"/>
                  <a:pt x="14296" y="2639"/>
                </a:cubicBezTo>
                <a:cubicBezTo>
                  <a:pt x="14202" y="2734"/>
                  <a:pt x="14172" y="2733"/>
                  <a:pt x="14035" y="2630"/>
                </a:cubicBezTo>
                <a:cubicBezTo>
                  <a:pt x="13990" y="2596"/>
                  <a:pt x="13942" y="2569"/>
                  <a:pt x="13928" y="2569"/>
                </a:cubicBezTo>
                <a:cubicBezTo>
                  <a:pt x="13913" y="2569"/>
                  <a:pt x="13880" y="2545"/>
                  <a:pt x="13854" y="2516"/>
                </a:cubicBezTo>
                <a:cubicBezTo>
                  <a:pt x="13828" y="2488"/>
                  <a:pt x="13787" y="2464"/>
                  <a:pt x="13762" y="2464"/>
                </a:cubicBezTo>
                <a:cubicBezTo>
                  <a:pt x="13738" y="2464"/>
                  <a:pt x="13697" y="2441"/>
                  <a:pt x="13671" y="2412"/>
                </a:cubicBezTo>
                <a:cubicBezTo>
                  <a:pt x="13645" y="2384"/>
                  <a:pt x="13613" y="2367"/>
                  <a:pt x="13600" y="2375"/>
                </a:cubicBezTo>
                <a:cubicBezTo>
                  <a:pt x="13587" y="2383"/>
                  <a:pt x="13560" y="2376"/>
                  <a:pt x="13539" y="2359"/>
                </a:cubicBezTo>
                <a:cubicBezTo>
                  <a:pt x="13519" y="2342"/>
                  <a:pt x="13489" y="2336"/>
                  <a:pt x="13473" y="2346"/>
                </a:cubicBezTo>
                <a:cubicBezTo>
                  <a:pt x="13456" y="2357"/>
                  <a:pt x="13438" y="2342"/>
                  <a:pt x="13430" y="2311"/>
                </a:cubicBezTo>
                <a:cubicBezTo>
                  <a:pt x="13422" y="2282"/>
                  <a:pt x="13400" y="2252"/>
                  <a:pt x="13379" y="2244"/>
                </a:cubicBezTo>
                <a:cubicBezTo>
                  <a:pt x="13359" y="2236"/>
                  <a:pt x="13343" y="2213"/>
                  <a:pt x="13343" y="2193"/>
                </a:cubicBezTo>
                <a:cubicBezTo>
                  <a:pt x="13343" y="2173"/>
                  <a:pt x="13325" y="2141"/>
                  <a:pt x="13304" y="2123"/>
                </a:cubicBezTo>
                <a:cubicBezTo>
                  <a:pt x="13282" y="2105"/>
                  <a:pt x="13264" y="2075"/>
                  <a:pt x="13264" y="2056"/>
                </a:cubicBezTo>
                <a:cubicBezTo>
                  <a:pt x="13264" y="2008"/>
                  <a:pt x="13067" y="1810"/>
                  <a:pt x="13016" y="1806"/>
                </a:cubicBezTo>
                <a:cubicBezTo>
                  <a:pt x="12941" y="1799"/>
                  <a:pt x="12928" y="1796"/>
                  <a:pt x="12908" y="1776"/>
                </a:cubicBezTo>
                <a:cubicBezTo>
                  <a:pt x="12897" y="1765"/>
                  <a:pt x="12863" y="1756"/>
                  <a:pt x="12833" y="1756"/>
                </a:cubicBezTo>
                <a:cubicBezTo>
                  <a:pt x="12803" y="1756"/>
                  <a:pt x="12751" y="1737"/>
                  <a:pt x="12718" y="1715"/>
                </a:cubicBezTo>
                <a:cubicBezTo>
                  <a:pt x="12671" y="1682"/>
                  <a:pt x="12665" y="1665"/>
                  <a:pt x="12689" y="1636"/>
                </a:cubicBezTo>
                <a:cubicBezTo>
                  <a:pt x="12711" y="1609"/>
                  <a:pt x="12712" y="1599"/>
                  <a:pt x="12691" y="1599"/>
                </a:cubicBezTo>
                <a:cubicBezTo>
                  <a:pt x="12636" y="1599"/>
                  <a:pt x="12622" y="1595"/>
                  <a:pt x="12589" y="1568"/>
                </a:cubicBezTo>
                <a:cubicBezTo>
                  <a:pt x="12571" y="1553"/>
                  <a:pt x="12563" y="1530"/>
                  <a:pt x="12571" y="1517"/>
                </a:cubicBezTo>
                <a:cubicBezTo>
                  <a:pt x="12579" y="1504"/>
                  <a:pt x="12568" y="1456"/>
                  <a:pt x="12545" y="1411"/>
                </a:cubicBezTo>
                <a:cubicBezTo>
                  <a:pt x="12522" y="1366"/>
                  <a:pt x="12504" y="1317"/>
                  <a:pt x="12504" y="1303"/>
                </a:cubicBezTo>
                <a:cubicBezTo>
                  <a:pt x="12504" y="1289"/>
                  <a:pt x="12486" y="1264"/>
                  <a:pt x="12464" y="1248"/>
                </a:cubicBezTo>
                <a:cubicBezTo>
                  <a:pt x="12427" y="1221"/>
                  <a:pt x="12405" y="1149"/>
                  <a:pt x="12388" y="1002"/>
                </a:cubicBezTo>
                <a:cubicBezTo>
                  <a:pt x="12384" y="970"/>
                  <a:pt x="12356" y="916"/>
                  <a:pt x="12325" y="883"/>
                </a:cubicBezTo>
                <a:cubicBezTo>
                  <a:pt x="12287" y="842"/>
                  <a:pt x="12268" y="788"/>
                  <a:pt x="12267" y="719"/>
                </a:cubicBezTo>
                <a:cubicBezTo>
                  <a:pt x="12266" y="663"/>
                  <a:pt x="12247" y="569"/>
                  <a:pt x="12225" y="511"/>
                </a:cubicBezTo>
                <a:cubicBezTo>
                  <a:pt x="12187" y="415"/>
                  <a:pt x="12143" y="204"/>
                  <a:pt x="12129" y="59"/>
                </a:cubicBezTo>
                <a:lnTo>
                  <a:pt x="12124" y="0"/>
                </a:lnTo>
                <a:lnTo>
                  <a:pt x="6062" y="0"/>
                </a:lnTo>
                <a:lnTo>
                  <a:pt x="0" y="0"/>
                </a:lnTo>
                <a:close/>
                <a:moveTo>
                  <a:pt x="14744" y="0"/>
                </a:moveTo>
                <a:cubicBezTo>
                  <a:pt x="14268" y="0"/>
                  <a:pt x="14234" y="3"/>
                  <a:pt x="14234" y="48"/>
                </a:cubicBezTo>
                <a:cubicBezTo>
                  <a:pt x="14234" y="74"/>
                  <a:pt x="14193" y="144"/>
                  <a:pt x="14142" y="203"/>
                </a:cubicBezTo>
                <a:cubicBezTo>
                  <a:pt x="14092" y="262"/>
                  <a:pt x="14051" y="333"/>
                  <a:pt x="14051" y="361"/>
                </a:cubicBezTo>
                <a:cubicBezTo>
                  <a:pt x="14051" y="390"/>
                  <a:pt x="14032" y="428"/>
                  <a:pt x="14010" y="447"/>
                </a:cubicBezTo>
                <a:cubicBezTo>
                  <a:pt x="13975" y="476"/>
                  <a:pt x="13903" y="616"/>
                  <a:pt x="13892" y="675"/>
                </a:cubicBezTo>
                <a:cubicBezTo>
                  <a:pt x="13890" y="686"/>
                  <a:pt x="13877" y="709"/>
                  <a:pt x="13863" y="726"/>
                </a:cubicBezTo>
                <a:cubicBezTo>
                  <a:pt x="13848" y="744"/>
                  <a:pt x="13844" y="770"/>
                  <a:pt x="13853" y="785"/>
                </a:cubicBezTo>
                <a:cubicBezTo>
                  <a:pt x="13863" y="800"/>
                  <a:pt x="13853" y="820"/>
                  <a:pt x="13831" y="828"/>
                </a:cubicBezTo>
                <a:cubicBezTo>
                  <a:pt x="13809" y="836"/>
                  <a:pt x="13798" y="859"/>
                  <a:pt x="13805" y="878"/>
                </a:cubicBezTo>
                <a:cubicBezTo>
                  <a:pt x="13812" y="897"/>
                  <a:pt x="13805" y="920"/>
                  <a:pt x="13790" y="930"/>
                </a:cubicBezTo>
                <a:cubicBezTo>
                  <a:pt x="13774" y="939"/>
                  <a:pt x="13768" y="958"/>
                  <a:pt x="13776" y="972"/>
                </a:cubicBezTo>
                <a:cubicBezTo>
                  <a:pt x="13785" y="985"/>
                  <a:pt x="13762" y="1009"/>
                  <a:pt x="13726" y="1026"/>
                </a:cubicBezTo>
                <a:cubicBezTo>
                  <a:pt x="13648" y="1061"/>
                  <a:pt x="13622" y="1140"/>
                  <a:pt x="13675" y="1183"/>
                </a:cubicBezTo>
                <a:cubicBezTo>
                  <a:pt x="13696" y="1201"/>
                  <a:pt x="13707" y="1238"/>
                  <a:pt x="13700" y="1267"/>
                </a:cubicBezTo>
                <a:cubicBezTo>
                  <a:pt x="13692" y="1296"/>
                  <a:pt x="13700" y="1344"/>
                  <a:pt x="13717" y="1374"/>
                </a:cubicBezTo>
                <a:cubicBezTo>
                  <a:pt x="13754" y="1438"/>
                  <a:pt x="13758" y="1468"/>
                  <a:pt x="13770" y="1739"/>
                </a:cubicBezTo>
                <a:cubicBezTo>
                  <a:pt x="13778" y="1901"/>
                  <a:pt x="13772" y="1948"/>
                  <a:pt x="13742" y="1959"/>
                </a:cubicBezTo>
                <a:cubicBezTo>
                  <a:pt x="13710" y="1972"/>
                  <a:pt x="13710" y="1977"/>
                  <a:pt x="13745" y="1997"/>
                </a:cubicBezTo>
                <a:cubicBezTo>
                  <a:pt x="13772" y="2012"/>
                  <a:pt x="13784" y="2047"/>
                  <a:pt x="13778" y="2097"/>
                </a:cubicBezTo>
                <a:cubicBezTo>
                  <a:pt x="13773" y="2140"/>
                  <a:pt x="13779" y="2168"/>
                  <a:pt x="13792" y="2161"/>
                </a:cubicBezTo>
                <a:cubicBezTo>
                  <a:pt x="13804" y="2153"/>
                  <a:pt x="13815" y="2126"/>
                  <a:pt x="13815" y="2101"/>
                </a:cubicBezTo>
                <a:cubicBezTo>
                  <a:pt x="13815" y="2076"/>
                  <a:pt x="13826" y="2044"/>
                  <a:pt x="13839" y="2030"/>
                </a:cubicBezTo>
                <a:cubicBezTo>
                  <a:pt x="13853" y="2017"/>
                  <a:pt x="13871" y="1967"/>
                  <a:pt x="13879" y="1920"/>
                </a:cubicBezTo>
                <a:cubicBezTo>
                  <a:pt x="13887" y="1873"/>
                  <a:pt x="13918" y="1770"/>
                  <a:pt x="13948" y="1691"/>
                </a:cubicBezTo>
                <a:cubicBezTo>
                  <a:pt x="13978" y="1611"/>
                  <a:pt x="14006" y="1492"/>
                  <a:pt x="14012" y="1425"/>
                </a:cubicBezTo>
                <a:cubicBezTo>
                  <a:pt x="14020" y="1330"/>
                  <a:pt x="14041" y="1283"/>
                  <a:pt x="14108" y="1213"/>
                </a:cubicBezTo>
                <a:cubicBezTo>
                  <a:pt x="14156" y="1164"/>
                  <a:pt x="14193" y="1116"/>
                  <a:pt x="14192" y="1106"/>
                </a:cubicBezTo>
                <a:cubicBezTo>
                  <a:pt x="14187" y="1075"/>
                  <a:pt x="14265" y="970"/>
                  <a:pt x="14284" y="981"/>
                </a:cubicBezTo>
                <a:cubicBezTo>
                  <a:pt x="14294" y="987"/>
                  <a:pt x="14303" y="970"/>
                  <a:pt x="14306" y="943"/>
                </a:cubicBezTo>
                <a:cubicBezTo>
                  <a:pt x="14310" y="882"/>
                  <a:pt x="14417" y="734"/>
                  <a:pt x="14456" y="734"/>
                </a:cubicBezTo>
                <a:cubicBezTo>
                  <a:pt x="14472" y="734"/>
                  <a:pt x="14505" y="699"/>
                  <a:pt x="14530" y="657"/>
                </a:cubicBezTo>
                <a:cubicBezTo>
                  <a:pt x="14557" y="612"/>
                  <a:pt x="14614" y="568"/>
                  <a:pt x="14668" y="550"/>
                </a:cubicBezTo>
                <a:cubicBezTo>
                  <a:pt x="14751" y="523"/>
                  <a:pt x="14756" y="516"/>
                  <a:pt x="14716" y="486"/>
                </a:cubicBezTo>
                <a:cubicBezTo>
                  <a:pt x="14665" y="448"/>
                  <a:pt x="14691" y="382"/>
                  <a:pt x="14749" y="404"/>
                </a:cubicBezTo>
                <a:cubicBezTo>
                  <a:pt x="14771" y="412"/>
                  <a:pt x="14829" y="391"/>
                  <a:pt x="14879" y="357"/>
                </a:cubicBezTo>
                <a:cubicBezTo>
                  <a:pt x="14948" y="310"/>
                  <a:pt x="14961" y="291"/>
                  <a:pt x="14930" y="280"/>
                </a:cubicBezTo>
                <a:cubicBezTo>
                  <a:pt x="14907" y="270"/>
                  <a:pt x="14897" y="247"/>
                  <a:pt x="14906" y="223"/>
                </a:cubicBezTo>
                <a:cubicBezTo>
                  <a:pt x="14925" y="174"/>
                  <a:pt x="15151" y="55"/>
                  <a:pt x="15194" y="70"/>
                </a:cubicBezTo>
                <a:cubicBezTo>
                  <a:pt x="15210" y="76"/>
                  <a:pt x="15230" y="63"/>
                  <a:pt x="15239" y="40"/>
                </a:cubicBezTo>
                <a:cubicBezTo>
                  <a:pt x="15253" y="5"/>
                  <a:pt x="15193" y="0"/>
                  <a:pt x="14744" y="0"/>
                </a:cubicBezTo>
                <a:close/>
                <a:moveTo>
                  <a:pt x="13804" y="304"/>
                </a:moveTo>
                <a:cubicBezTo>
                  <a:pt x="13797" y="301"/>
                  <a:pt x="13787" y="301"/>
                  <a:pt x="13777" y="304"/>
                </a:cubicBezTo>
                <a:cubicBezTo>
                  <a:pt x="13737" y="320"/>
                  <a:pt x="13750" y="392"/>
                  <a:pt x="13799" y="426"/>
                </a:cubicBezTo>
                <a:cubicBezTo>
                  <a:pt x="13837" y="452"/>
                  <a:pt x="13837" y="452"/>
                  <a:pt x="13827" y="400"/>
                </a:cubicBezTo>
                <a:cubicBezTo>
                  <a:pt x="13822" y="374"/>
                  <a:pt x="13818" y="340"/>
                  <a:pt x="13817" y="322"/>
                </a:cubicBezTo>
                <a:cubicBezTo>
                  <a:pt x="13816" y="313"/>
                  <a:pt x="13811" y="307"/>
                  <a:pt x="13804" y="304"/>
                </a:cubicBezTo>
                <a:close/>
                <a:moveTo>
                  <a:pt x="13759" y="633"/>
                </a:moveTo>
                <a:cubicBezTo>
                  <a:pt x="13754" y="630"/>
                  <a:pt x="13744" y="638"/>
                  <a:pt x="13726" y="653"/>
                </a:cubicBezTo>
                <a:cubicBezTo>
                  <a:pt x="13702" y="672"/>
                  <a:pt x="13684" y="699"/>
                  <a:pt x="13684" y="713"/>
                </a:cubicBezTo>
                <a:cubicBezTo>
                  <a:pt x="13684" y="758"/>
                  <a:pt x="13749" y="718"/>
                  <a:pt x="13759" y="667"/>
                </a:cubicBezTo>
                <a:cubicBezTo>
                  <a:pt x="13763" y="646"/>
                  <a:pt x="13764" y="635"/>
                  <a:pt x="13759" y="633"/>
                </a:cubicBezTo>
                <a:close/>
                <a:moveTo>
                  <a:pt x="13623" y="878"/>
                </a:moveTo>
                <a:cubicBezTo>
                  <a:pt x="13613" y="881"/>
                  <a:pt x="13603" y="896"/>
                  <a:pt x="13597" y="918"/>
                </a:cubicBezTo>
                <a:cubicBezTo>
                  <a:pt x="13590" y="946"/>
                  <a:pt x="13593" y="970"/>
                  <a:pt x="13605" y="970"/>
                </a:cubicBezTo>
                <a:cubicBezTo>
                  <a:pt x="13635" y="970"/>
                  <a:pt x="13659" y="895"/>
                  <a:pt x="13633" y="879"/>
                </a:cubicBezTo>
                <a:cubicBezTo>
                  <a:pt x="13630" y="878"/>
                  <a:pt x="13626" y="877"/>
                  <a:pt x="13623" y="878"/>
                </a:cubicBezTo>
                <a:close/>
                <a:moveTo>
                  <a:pt x="15734" y="1334"/>
                </a:moveTo>
                <a:cubicBezTo>
                  <a:pt x="15700" y="1336"/>
                  <a:pt x="15672" y="1384"/>
                  <a:pt x="15661" y="1473"/>
                </a:cubicBezTo>
                <a:cubicBezTo>
                  <a:pt x="15655" y="1519"/>
                  <a:pt x="15639" y="1568"/>
                  <a:pt x="15624" y="1583"/>
                </a:cubicBezTo>
                <a:cubicBezTo>
                  <a:pt x="15609" y="1597"/>
                  <a:pt x="15597" y="1620"/>
                  <a:pt x="15597" y="1632"/>
                </a:cubicBezTo>
                <a:cubicBezTo>
                  <a:pt x="15597" y="1644"/>
                  <a:pt x="15632" y="1616"/>
                  <a:pt x="15676" y="1568"/>
                </a:cubicBezTo>
                <a:cubicBezTo>
                  <a:pt x="15719" y="1521"/>
                  <a:pt x="15754" y="1493"/>
                  <a:pt x="15754" y="1506"/>
                </a:cubicBezTo>
                <a:cubicBezTo>
                  <a:pt x="15754" y="1519"/>
                  <a:pt x="15771" y="1508"/>
                  <a:pt x="15791" y="1481"/>
                </a:cubicBezTo>
                <a:cubicBezTo>
                  <a:pt x="15818" y="1443"/>
                  <a:pt x="15820" y="1420"/>
                  <a:pt x="15797" y="1384"/>
                </a:cubicBezTo>
                <a:cubicBezTo>
                  <a:pt x="15776" y="1349"/>
                  <a:pt x="15754" y="1333"/>
                  <a:pt x="15734" y="133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6" name="The average 65 year old American woman cannot climb 3 flights of stairs."/>
          <p:cNvSpPr txBox="1"/>
          <p:nvPr>
            <p:ph type="body" idx="22"/>
          </p:nvPr>
        </p:nvSpPr>
        <p:spPr>
          <a:xfrm>
            <a:off x="2387604" y="8970414"/>
            <a:ext cx="19621501" cy="2385371"/>
          </a:xfrm>
          <a:prstGeom prst="rect">
            <a:avLst/>
          </a:prstGeom>
        </p:spPr>
        <p:txBody>
          <a:bodyPr/>
          <a:lstStyle>
            <a:lvl1pPr>
              <a:defRPr sz="7500"/>
            </a:lvl1pPr>
          </a:lstStyle>
          <a:p>
            <a:pPr/>
            <a:r>
              <a:t>The average 65 year old American woman cannot climb 3 flights of stairs.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age Gallery" descr="Image Gallery"/>
          <p:cNvPicPr>
            <a:picLocks noChangeAspect="1"/>
          </p:cNvPicPr>
          <p:nvPr/>
        </p:nvPicPr>
        <p:blipFill>
          <a:blip r:embed="rId3">
            <a:extLst/>
          </a:blip>
          <a:srcRect l="25722" t="14679" r="12168" b="17539"/>
          <a:stretch>
            <a:fillRect/>
          </a:stretch>
        </p:blipFill>
        <p:spPr>
          <a:xfrm>
            <a:off x="15287405" y="1054314"/>
            <a:ext cx="8400024" cy="11607372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Content Placeholder 2"/>
          <p:cNvSpPr txBox="1"/>
          <p:nvPr>
            <p:ph type="body" idx="1"/>
          </p:nvPr>
        </p:nvSpPr>
        <p:spPr>
          <a:xfrm>
            <a:off x="1676399" y="1207511"/>
            <a:ext cx="13309812" cy="10662530"/>
          </a:xfrm>
          <a:prstGeom prst="rect">
            <a:avLst/>
          </a:prstGeo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i="1" sz="80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marL="1058333" indent="-1058333" defTabSz="914400">
              <a:lnSpc>
                <a:spcPct val="100000"/>
              </a:lnSpc>
              <a:spcBef>
                <a:spcPts val="2300"/>
              </a:spcBef>
              <a:buSzPct val="125000"/>
              <a:buFontTx/>
              <a:defRPr i="1" sz="80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Find your voice. </a:t>
            </a:r>
          </a:p>
          <a:p>
            <a:pPr marL="1058333" indent="-1058333" defTabSz="914400">
              <a:lnSpc>
                <a:spcPct val="100000"/>
              </a:lnSpc>
              <a:spcBef>
                <a:spcPts val="2300"/>
              </a:spcBef>
              <a:buSzPct val="125000"/>
              <a:buFontTx/>
              <a:defRPr i="1" sz="80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Know your goals. </a:t>
            </a:r>
          </a:p>
          <a:p>
            <a:pPr marL="1058333" indent="-1058333" defTabSz="914400">
              <a:lnSpc>
                <a:spcPct val="100000"/>
              </a:lnSpc>
              <a:spcBef>
                <a:spcPts val="2300"/>
              </a:spcBef>
              <a:buSzPct val="125000"/>
              <a:buFontTx/>
              <a:defRPr i="1" sz="80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Understand your options. </a:t>
            </a:r>
          </a:p>
          <a:p>
            <a:pPr marL="1058333" indent="-1058333" defTabSz="914400">
              <a:lnSpc>
                <a:spcPct val="100000"/>
              </a:lnSpc>
              <a:spcBef>
                <a:spcPts val="2300"/>
              </a:spcBef>
              <a:buSzPct val="125000"/>
              <a:buFontTx/>
              <a:defRPr i="1" sz="80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Ask for what you need. </a:t>
            </a:r>
          </a:p>
          <a:p>
            <a:pPr marL="1058333" indent="-1058333" defTabSz="914400">
              <a:lnSpc>
                <a:spcPct val="100000"/>
              </a:lnSpc>
              <a:spcBef>
                <a:spcPts val="2300"/>
              </a:spcBef>
              <a:buSzPct val="125000"/>
              <a:buFontTx/>
              <a:defRPr i="1" sz="8000">
                <a:solidFill>
                  <a:srgbClr val="22222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Settle for nothing less.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92223">
              <a:defRPr sz="8624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When you learn how to advocate for yourself:</a:t>
            </a:r>
          </a:p>
        </p:txBody>
      </p:sp>
      <p:sp>
        <p:nvSpPr>
          <p:cNvPr id="206" name="Content Placeholder 2"/>
          <p:cNvSpPr txBox="1"/>
          <p:nvPr>
            <p:ph type="body" idx="1"/>
          </p:nvPr>
        </p:nvSpPr>
        <p:spPr>
          <a:xfrm>
            <a:off x="1676400" y="4352126"/>
            <a:ext cx="21031200" cy="8001800"/>
          </a:xfrm>
          <a:prstGeom prst="rect">
            <a:avLst/>
          </a:prstGeom>
        </p:spPr>
        <p:txBody>
          <a:bodyPr/>
          <a:lstStyle/>
          <a:p>
            <a:pPr marL="457199" indent="-457199">
              <a:spcBef>
                <a:spcPts val="4000"/>
              </a:spcBef>
              <a:defRPr sz="6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You are clear about what you want. </a:t>
            </a:r>
          </a:p>
          <a:p>
            <a:pPr marL="457199" indent="-457199">
              <a:spcBef>
                <a:spcPts val="4000"/>
              </a:spcBef>
              <a:defRPr sz="6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You are undeterred when you encounter someone who cannot help you</a:t>
            </a:r>
          </a:p>
          <a:p>
            <a:pPr marL="457199" indent="-457199">
              <a:spcBef>
                <a:spcPts val="4000"/>
              </a:spcBef>
              <a:defRPr sz="6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You are unapologetic about demanding the quality care you desire.</a:t>
            </a:r>
          </a:p>
          <a:p>
            <a:pPr marL="457199" indent="-457199">
              <a:spcBef>
                <a:spcPts val="4000"/>
              </a:spcBef>
              <a:defRPr sz="6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You change our world by demanding a standard of care all women should expect AND receive.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0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Here’s where you might get stuck.</a:t>
            </a:r>
          </a:p>
        </p:txBody>
      </p:sp>
      <p:sp>
        <p:nvSpPr>
          <p:cNvPr id="211" name="Content Placeholder 2"/>
          <p:cNvSpPr txBox="1"/>
          <p:nvPr>
            <p:ph type="body" idx="1"/>
          </p:nvPr>
        </p:nvSpPr>
        <p:spPr>
          <a:xfrm>
            <a:off x="1676400" y="4806593"/>
            <a:ext cx="21031201" cy="8702677"/>
          </a:xfrm>
          <a:prstGeom prst="rect">
            <a:avLst/>
          </a:prstGeom>
        </p:spPr>
        <p:txBody>
          <a:bodyPr/>
          <a:lstStyle/>
          <a:p>
            <a:pPr marL="457199" indent="-457199">
              <a:spcBef>
                <a:spcPts val="4000"/>
              </a:spcBef>
              <a:defRPr sz="6000"/>
            </a:pPr>
            <a:r>
              <a:t>You worry about hurting someones feelings when you know they are not the right fit for you. </a:t>
            </a:r>
          </a:p>
          <a:p>
            <a:pPr marL="457199" indent="-457199">
              <a:spcBef>
                <a:spcPts val="4000"/>
              </a:spcBef>
              <a:defRPr sz="6000"/>
            </a:pPr>
            <a:r>
              <a:t>You get discouraged when you feel like you can’t find what you’re looking for. </a:t>
            </a:r>
          </a:p>
          <a:p>
            <a:pPr marL="457199" indent="-457199">
              <a:spcBef>
                <a:spcPts val="4000"/>
              </a:spcBef>
              <a:defRPr sz="6000"/>
            </a:pPr>
            <a:r>
              <a:t>You start thinking maybe you’re asking for too much and should lower your expectations.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mohamed-nohassi-9Hiysp7jcmQ-unsplash.jpg" descr="mohamed-nohassi-9Hiysp7jcmQ-unsplash.jpg"/>
          <p:cNvPicPr>
            <a:picLocks noChangeAspect="1"/>
          </p:cNvPicPr>
          <p:nvPr/>
        </p:nvPicPr>
        <p:blipFill>
          <a:blip r:embed="rId3">
            <a:alphaModFix amt="34681"/>
            <a:extLst/>
          </a:blip>
          <a:stretch>
            <a:fillRect/>
          </a:stretch>
        </p:blipFill>
        <p:spPr>
          <a:xfrm>
            <a:off x="6010967" y="-2002142"/>
            <a:ext cx="12374766" cy="18562149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“In a world that has largely decided that it is a woman’s job to become more invisible as she ages, it is her power and her power alone that will define her life.”"/>
          <p:cNvSpPr txBox="1"/>
          <p:nvPr>
            <p:ph type="body" idx="22"/>
          </p:nvPr>
        </p:nvSpPr>
        <p:spPr>
          <a:xfrm>
            <a:off x="2387600" y="4581403"/>
            <a:ext cx="19621500" cy="3816594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spcBef>
                <a:spcPts val="300"/>
              </a:spcBef>
              <a:defRPr sz="6000"/>
            </a:lvl1pPr>
          </a:lstStyle>
          <a:p>
            <a:pPr/>
            <a:r>
              <a:t>“In a world that has largely decided that it is a woman’s job to become more invisible as she ages, it is her power and her power alone that will define her life.”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itle 1"/>
          <p:cNvSpPr txBox="1"/>
          <p:nvPr>
            <p:ph type="title"/>
          </p:nvPr>
        </p:nvSpPr>
        <p:spPr>
          <a:xfrm>
            <a:off x="1676400" y="1915217"/>
            <a:ext cx="21031201" cy="2651127"/>
          </a:xfrm>
          <a:prstGeom prst="rect">
            <a:avLst/>
          </a:prstGeom>
        </p:spPr>
        <p:txBody>
          <a:bodyPr/>
          <a:lstStyle>
            <a:lvl1pPr>
              <a:defRPr>
                <a:latin typeface="Didot"/>
                <a:ea typeface="Didot"/>
                <a:cs typeface="Didot"/>
                <a:sym typeface="Didot"/>
              </a:defRPr>
            </a:lvl1pPr>
          </a:lstStyle>
          <a:p>
            <a:pPr/>
            <a:r>
              <a:t>I told you you would…</a:t>
            </a:r>
          </a:p>
        </p:txBody>
      </p:sp>
      <p:sp>
        <p:nvSpPr>
          <p:cNvPr id="221" name="Content Placeholder 2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61210" indent="-461210" defTabSz="914400">
              <a:lnSpc>
                <a:spcPct val="100000"/>
              </a:lnSpc>
              <a:spcBef>
                <a:spcPts val="0"/>
              </a:spcBef>
              <a:buFontTx/>
              <a:defRPr sz="4600">
                <a:latin typeface="Didot"/>
                <a:ea typeface="Didot"/>
                <a:cs typeface="Didot"/>
                <a:sym typeface="Didot"/>
              </a:defRPr>
            </a:pPr>
          </a:p>
          <a:p>
            <a:pPr marL="461210" indent="-461210" defTabSz="914400">
              <a:lnSpc>
                <a:spcPct val="100000"/>
              </a:lnSpc>
              <a:spcBef>
                <a:spcPts val="0"/>
              </a:spcBef>
              <a:buFontTx/>
              <a:defRPr sz="4600">
                <a:latin typeface="Didot"/>
                <a:ea typeface="Didot"/>
                <a:cs typeface="Didot"/>
                <a:sym typeface="Didot"/>
              </a:defRPr>
            </a:pPr>
          </a:p>
          <a:p>
            <a:pPr marL="461210" indent="-461210" defTabSz="914400">
              <a:lnSpc>
                <a:spcPct val="100000"/>
              </a:lnSpc>
              <a:spcBef>
                <a:spcPts val="0"/>
              </a:spcBef>
              <a:buFontTx/>
              <a:defRPr sz="4600">
                <a:latin typeface="Didot"/>
                <a:ea typeface="Didot"/>
                <a:cs typeface="Didot"/>
                <a:sym typeface="Didot"/>
              </a:defRPr>
            </a:pPr>
          </a:p>
          <a:p>
            <a:pPr marL="461210" indent="-461210" defTabSz="914400">
              <a:lnSpc>
                <a:spcPct val="100000"/>
              </a:lnSpc>
              <a:spcBef>
                <a:spcPts val="0"/>
              </a:spcBef>
              <a:buFontTx/>
              <a:defRPr sz="4600">
                <a:latin typeface="Didot"/>
                <a:ea typeface="Didot"/>
                <a:cs typeface="Didot"/>
                <a:sym typeface="Didot"/>
              </a:defRPr>
            </a:pPr>
            <a:r>
              <a:t>Discover the ONE SKILL critical to taking control of your menopause  </a:t>
            </a:r>
          </a:p>
          <a:p>
            <a:pPr marL="461210" indent="-461210" defTabSz="914400">
              <a:lnSpc>
                <a:spcPct val="100000"/>
              </a:lnSpc>
              <a:spcBef>
                <a:spcPts val="0"/>
              </a:spcBef>
              <a:buFontTx/>
              <a:defRPr sz="4600">
                <a:latin typeface="Didot"/>
                <a:ea typeface="Didot"/>
                <a:cs typeface="Didot"/>
                <a:sym typeface="Didot"/>
              </a:defRPr>
            </a:pPr>
          </a:p>
          <a:p>
            <a:pPr marL="461210" indent="-461210" defTabSz="914400">
              <a:lnSpc>
                <a:spcPct val="100000"/>
              </a:lnSpc>
              <a:spcBef>
                <a:spcPts val="3200"/>
              </a:spcBef>
              <a:buFontTx/>
              <a:defRPr sz="4600">
                <a:latin typeface="Didot"/>
                <a:ea typeface="Didot"/>
                <a:cs typeface="Didot"/>
                <a:sym typeface="Didot"/>
              </a:defRPr>
            </a:pPr>
            <a:r>
              <a:t>Understand why you’re already at a massive advantage over almost everyone else.  </a:t>
            </a:r>
          </a:p>
          <a:p>
            <a:pPr marL="461210" indent="-461210" defTabSz="914400">
              <a:lnSpc>
                <a:spcPct val="100000"/>
              </a:lnSpc>
              <a:spcBef>
                <a:spcPts val="0"/>
              </a:spcBef>
              <a:buFontTx/>
              <a:defRPr sz="4600">
                <a:latin typeface="Didot"/>
                <a:ea typeface="Didot"/>
                <a:cs typeface="Didot"/>
                <a:sym typeface="Didot"/>
              </a:defRPr>
            </a:pPr>
            <a:r>
              <a:t>Begin to redefine YOUR menopause.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How I can support you. </a:t>
            </a:r>
          </a:p>
        </p:txBody>
      </p:sp>
      <p:sp>
        <p:nvSpPr>
          <p:cNvPr id="226" name="Content Placeholder 2"/>
          <p:cNvSpPr txBox="1"/>
          <p:nvPr>
            <p:ph type="body" sz="half" idx="1"/>
          </p:nvPr>
        </p:nvSpPr>
        <p:spPr>
          <a:xfrm>
            <a:off x="1676400" y="3651250"/>
            <a:ext cx="21031201" cy="3552880"/>
          </a:xfrm>
          <a:prstGeom prst="rect">
            <a:avLst/>
          </a:prstGeom>
        </p:spPr>
        <p:txBody>
          <a:bodyPr/>
          <a:lstStyle/>
          <a:p>
            <a:pPr marL="0" indent="0" defTabSz="1280159">
              <a:spcBef>
                <a:spcPts val="1400"/>
              </a:spcBef>
              <a:buSzTx/>
              <a:buFontTx/>
              <a:buNone/>
              <a:defRPr sz="3920">
                <a:latin typeface="Didot"/>
                <a:ea typeface="Didot"/>
                <a:cs typeface="Didot"/>
                <a:sym typeface="Didot"/>
              </a:defRPr>
            </a:pPr>
            <a:r>
              <a:t>Book a Breakthrough Call: </a:t>
            </a:r>
          </a:p>
          <a:p>
            <a:pPr marL="0" indent="0" defTabSz="1280159">
              <a:spcBef>
                <a:spcPts val="1400"/>
              </a:spcBef>
              <a:buSzTx/>
              <a:buFontTx/>
              <a:buNone/>
              <a:defRPr sz="3920">
                <a:latin typeface="Didot"/>
                <a:ea typeface="Didot"/>
                <a:cs typeface="Didot"/>
                <a:sym typeface="Didot"/>
              </a:defRPr>
            </a:pPr>
            <a:r>
              <a:t>If you would like to continue this conversation you can schedule a 30 Minute breakthrough conversation where I will…</a:t>
            </a:r>
          </a:p>
          <a:p>
            <a:pPr marL="518583" indent="-518583" defTabSz="1280159">
              <a:spcBef>
                <a:spcPts val="1400"/>
              </a:spcBef>
              <a:buSzPct val="125000"/>
              <a:buFontTx/>
              <a:defRPr sz="3639">
                <a:latin typeface="Didot"/>
                <a:ea typeface="Didot"/>
                <a:cs typeface="Didot"/>
                <a:sym typeface="Didot"/>
              </a:defRPr>
            </a:pPr>
            <a:r>
              <a:t>Get to hear YOUR story</a:t>
            </a:r>
          </a:p>
          <a:p>
            <a:pPr marL="518583" indent="-518583" defTabSz="1280159">
              <a:spcBef>
                <a:spcPts val="1400"/>
              </a:spcBef>
              <a:buSzPct val="125000"/>
              <a:buFontTx/>
              <a:defRPr sz="3639">
                <a:latin typeface="Didot"/>
                <a:ea typeface="Didot"/>
                <a:cs typeface="Didot"/>
                <a:sym typeface="Didot"/>
              </a:defRPr>
            </a:pPr>
            <a:r>
              <a:t>Provide you with more clarity about my coaching as well as the other services I provide. </a:t>
            </a:r>
          </a:p>
        </p:txBody>
      </p:sp>
      <p:sp>
        <p:nvSpPr>
          <p:cNvPr id="227" name="Content Placeholder 2"/>
          <p:cNvSpPr txBox="1"/>
          <p:nvPr/>
        </p:nvSpPr>
        <p:spPr>
          <a:xfrm>
            <a:off x="1676400" y="7661532"/>
            <a:ext cx="21031201" cy="5065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normAutofit fontScale="100000" lnSpcReduction="0"/>
          </a:bodyPr>
          <a:lstStyle/>
          <a:p>
            <a:pPr algn="l" defTabSz="1225296">
              <a:lnSpc>
                <a:spcPct val="90000"/>
              </a:lnSpc>
              <a:spcBef>
                <a:spcPts val="1300"/>
              </a:spcBef>
              <a:defRPr b="0" sz="3752">
                <a:latin typeface="Didot"/>
                <a:ea typeface="Didot"/>
                <a:cs typeface="Didot"/>
                <a:sym typeface="Didot"/>
              </a:defRPr>
            </a:pPr>
            <a:r>
              <a:t>Follow me on Social Media: </a:t>
            </a:r>
          </a:p>
          <a:p>
            <a:pPr marL="496358" indent="-496358" algn="l" defTabSz="1225296">
              <a:lnSpc>
                <a:spcPct val="90000"/>
              </a:lnSpc>
              <a:spcBef>
                <a:spcPts val="1300"/>
              </a:spcBef>
              <a:buSzPct val="125000"/>
              <a:buChar char="•"/>
              <a:defRPr b="0" sz="3752">
                <a:latin typeface="Didot"/>
                <a:ea typeface="Didot"/>
                <a:cs typeface="Didot"/>
                <a:sym typeface="Didot"/>
              </a:defRPr>
            </a:pPr>
            <a:r>
              <a:t>Instagram - Saralarsoncoaching</a:t>
            </a:r>
          </a:p>
          <a:p>
            <a:pPr marL="496358" indent="-496358" algn="l" defTabSz="1225296">
              <a:lnSpc>
                <a:spcPct val="90000"/>
              </a:lnSpc>
              <a:spcBef>
                <a:spcPts val="1300"/>
              </a:spcBef>
              <a:buSzPct val="125000"/>
              <a:buChar char="•"/>
              <a:defRPr b="0" sz="3752">
                <a:latin typeface="Didot"/>
                <a:ea typeface="Didot"/>
                <a:cs typeface="Didot"/>
                <a:sym typeface="Didot"/>
              </a:defRPr>
            </a:pPr>
            <a:r>
              <a:t>Facebook - Saralarsonwoodruff</a:t>
            </a:r>
          </a:p>
          <a:p>
            <a:pPr marL="496358" indent="-496358" algn="l" defTabSz="1225296">
              <a:lnSpc>
                <a:spcPct val="90000"/>
              </a:lnSpc>
              <a:spcBef>
                <a:spcPts val="1300"/>
              </a:spcBef>
              <a:buSzPct val="125000"/>
              <a:buChar char="•"/>
              <a:defRPr b="0" sz="3752">
                <a:latin typeface="Didot"/>
                <a:ea typeface="Didot"/>
                <a:cs typeface="Didot"/>
                <a:sym typeface="Didot"/>
              </a:defRPr>
            </a:pPr>
            <a:r>
              <a:t>TikTok - Saralarsoncoaching</a:t>
            </a:r>
          </a:p>
          <a:p>
            <a:pPr algn="l" defTabSz="1225296">
              <a:lnSpc>
                <a:spcPct val="90000"/>
              </a:lnSpc>
              <a:spcBef>
                <a:spcPts val="1300"/>
              </a:spcBef>
              <a:defRPr b="0" sz="3752">
                <a:latin typeface="Didot"/>
                <a:ea typeface="Didot"/>
                <a:cs typeface="Didot"/>
                <a:sym typeface="Didot"/>
              </a:defRPr>
            </a:pPr>
          </a:p>
          <a:p>
            <a:pPr algn="l" defTabSz="1225296">
              <a:lnSpc>
                <a:spcPct val="90000"/>
              </a:lnSpc>
              <a:spcBef>
                <a:spcPts val="1300"/>
              </a:spcBef>
              <a:defRPr b="0" sz="3752">
                <a:latin typeface="Didot"/>
                <a:ea typeface="Didot"/>
                <a:cs typeface="Didot"/>
                <a:sym typeface="Didot"/>
              </a:defRPr>
            </a:pPr>
            <a:r>
              <a:t>Sign up for my Newsletter: “The Cessation Chronicles”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Content Placeholder 2"/>
          <p:cNvSpPr txBox="1"/>
          <p:nvPr>
            <p:ph type="body" idx="1"/>
          </p:nvPr>
        </p:nvSpPr>
        <p:spPr>
          <a:xfrm>
            <a:off x="1676400" y="2084120"/>
            <a:ext cx="21031200" cy="10269806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SzTx/>
              <a:buFontTx/>
              <a:buNone/>
              <a:defRPr sz="7000">
                <a:latin typeface="Andale Mono"/>
                <a:ea typeface="Andale Mono"/>
                <a:cs typeface="Andale Mono"/>
                <a:sym typeface="Andale Mono"/>
              </a:defRPr>
            </a:pPr>
            <a:r>
              <a:t>She said, </a:t>
            </a:r>
          </a:p>
          <a:p>
            <a:pPr marL="0" indent="0" algn="ctr">
              <a:buSzTx/>
              <a:buFontTx/>
              <a:buNone/>
              <a:defRPr sz="7000">
                <a:latin typeface="Andale Mono"/>
                <a:ea typeface="Andale Mono"/>
                <a:cs typeface="Andale Mono"/>
                <a:sym typeface="Andale Mono"/>
              </a:defRPr>
            </a:pPr>
            <a:r>
              <a:t>“I’m not giving up. </a:t>
            </a:r>
          </a:p>
          <a:p>
            <a:pPr marL="0" indent="0" algn="ctr">
              <a:buSzTx/>
              <a:buFontTx/>
              <a:buNone/>
              <a:defRPr sz="7000">
                <a:latin typeface="Andale Mono"/>
                <a:ea typeface="Andale Mono"/>
                <a:cs typeface="Andale Mono"/>
                <a:sym typeface="Andale Mono"/>
              </a:defRPr>
            </a:pPr>
            <a:r>
              <a:t>The woman I’ll be a few years from now </a:t>
            </a:r>
          </a:p>
          <a:p>
            <a:pPr marL="0" indent="0" algn="ctr">
              <a:buSzTx/>
              <a:buFontTx/>
              <a:buNone/>
              <a:defRPr sz="7000">
                <a:latin typeface="Andale Mono"/>
                <a:ea typeface="Andale Mono"/>
                <a:cs typeface="Andale Mono"/>
                <a:sym typeface="Andale Mono"/>
              </a:defRPr>
            </a:pPr>
            <a:r>
              <a:t>is counting on me.”  </a:t>
            </a:r>
          </a:p>
          <a:p>
            <a:pPr marL="0" indent="0" algn="ctr">
              <a:buSzTx/>
              <a:buFontTx/>
              <a:buNone/>
              <a:defRPr sz="7000">
                <a:latin typeface="Andale Mono"/>
                <a:ea typeface="Andale Mono"/>
                <a:cs typeface="Andale Mono"/>
                <a:sym typeface="Andale Mono"/>
              </a:defRPr>
            </a:pPr>
            <a:r>
              <a:t>And the world shifted</a:t>
            </a:r>
          </a:p>
          <a:p>
            <a:pPr marL="0" indent="0" algn="ctr">
              <a:buSzTx/>
              <a:buFontTx/>
              <a:buNone/>
            </a:pPr>
          </a:p>
          <a:p>
            <a:pPr marL="0" indent="0" algn="ctr">
              <a:buSzTx/>
              <a:buFontTx/>
              <a:buNone/>
            </a:pPr>
          </a:p>
          <a:p>
            <a:pPr marL="0" indent="0" algn="r">
              <a:buSzTx/>
              <a:buFontTx/>
              <a:buNone/>
            </a:pPr>
            <a:r>
              <a:t>-Nakela Homer @herempoweringmindset</a:t>
            </a:r>
          </a:p>
        </p:txBody>
      </p:sp>
      <p:pic>
        <p:nvPicPr>
          <p:cNvPr id="230" name="n-n-BtbjCFUvBXs-unsplash.jpg" descr="n-n-BtbjCFUvBXs-unsplash.jpg"/>
          <p:cNvPicPr>
            <a:picLocks noChangeAspect="1"/>
          </p:cNvPicPr>
          <p:nvPr/>
        </p:nvPicPr>
        <p:blipFill>
          <a:blip r:embed="rId3">
            <a:alphaModFix amt="48827"/>
            <a:extLst/>
          </a:blip>
          <a:stretch>
            <a:fillRect/>
          </a:stretch>
        </p:blipFill>
        <p:spPr>
          <a:xfrm>
            <a:off x="53367" y="-1234423"/>
            <a:ext cx="24277266" cy="161848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Heron flying low over a beach with a short fence in the foreground" descr="Heron flying low over a beach with a short fence in the foreground"/>
          <p:cNvPicPr>
            <a:picLocks noChangeAspect="1"/>
          </p:cNvPicPr>
          <p:nvPr>
            <p:ph type="pic" idx="21"/>
          </p:nvPr>
        </p:nvPicPr>
        <p:blipFill>
          <a:blip r:embed="rId3">
            <a:extLst/>
          </a:blip>
          <a:srcRect l="22314" t="0" r="22314" b="0"/>
          <a:stretch>
            <a:fillRect/>
          </a:stretch>
        </p:blipFill>
        <p:spPr>
          <a:xfrm>
            <a:off x="2006600" y="1123949"/>
            <a:ext cx="9525001" cy="11468101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144" name="Title 1"/>
          <p:cNvSpPr txBox="1"/>
          <p:nvPr>
            <p:ph type="title"/>
          </p:nvPr>
        </p:nvSpPr>
        <p:spPr>
          <a:xfrm>
            <a:off x="12199872" y="1206499"/>
            <a:ext cx="11465056" cy="3222300"/>
          </a:xfrm>
          <a:prstGeom prst="rect">
            <a:avLst/>
          </a:prstGeom>
        </p:spPr>
        <p:txBody>
          <a:bodyPr anchor="ctr"/>
          <a:lstStyle/>
          <a:p>
            <a:pPr algn="l">
              <a:defRPr sz="7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You’re in the Right Place If</a:t>
            </a:r>
            <a:r>
              <a:t>…</a:t>
            </a:r>
          </a:p>
        </p:txBody>
      </p:sp>
      <p:sp>
        <p:nvSpPr>
          <p:cNvPr id="145" name="Content Placeholder 2"/>
          <p:cNvSpPr txBox="1"/>
          <p:nvPr>
            <p:ph type="body" sz="half" idx="1"/>
          </p:nvPr>
        </p:nvSpPr>
        <p:spPr>
          <a:xfrm>
            <a:off x="12404580" y="4317071"/>
            <a:ext cx="10223501" cy="8192429"/>
          </a:xfrm>
          <a:prstGeom prst="rect">
            <a:avLst/>
          </a:prstGeom>
        </p:spPr>
        <p:txBody>
          <a:bodyPr/>
          <a:lstStyle/>
          <a:p>
            <a:pPr marL="714375" indent="-714375" algn="l">
              <a:spcBef>
                <a:spcPts val="3100"/>
              </a:spcBef>
              <a:buSzPct val="125000"/>
              <a:buChar char="•"/>
              <a:defRPr sz="5000"/>
            </a:pPr>
            <a:r>
              <a:t>You don’t want to just “get through” this time of your life.</a:t>
            </a:r>
          </a:p>
          <a:p>
            <a:pPr marL="714375" indent="-714375" algn="l">
              <a:spcBef>
                <a:spcPts val="3100"/>
              </a:spcBef>
              <a:buSzPct val="125000"/>
              <a:buChar char="•"/>
              <a:defRPr sz="5000"/>
            </a:pPr>
            <a:r>
              <a:t>You want to take control of your life now and have a plan for your future. </a:t>
            </a:r>
          </a:p>
          <a:p>
            <a:pPr marL="714375" indent="-714375" algn="l">
              <a:spcBef>
                <a:spcPts val="3100"/>
              </a:spcBef>
              <a:buSzPct val="125000"/>
              <a:buChar char="•"/>
              <a:defRPr sz="5000"/>
            </a:pPr>
            <a:r>
              <a:t>You categorically reject the notion that women should just “disappear” as we get older.   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4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In the Next 30 Minutes:</a:t>
            </a:r>
          </a:p>
        </p:txBody>
      </p:sp>
      <p:sp>
        <p:nvSpPr>
          <p:cNvPr id="150" name="Content Placeholder 2"/>
          <p:cNvSpPr txBox="1"/>
          <p:nvPr>
            <p:ph type="body" idx="1"/>
          </p:nvPr>
        </p:nvSpPr>
        <p:spPr>
          <a:xfrm>
            <a:off x="1676400" y="3110981"/>
            <a:ext cx="21031200" cy="9242945"/>
          </a:xfrm>
          <a:prstGeom prst="rect">
            <a:avLst/>
          </a:prstGeom>
        </p:spPr>
        <p:txBody>
          <a:bodyPr/>
          <a:lstStyle/>
          <a:p>
            <a:pPr marL="461210" indent="-461210" defTabSz="914400">
              <a:lnSpc>
                <a:spcPct val="100000"/>
              </a:lnSpc>
              <a:spcBef>
                <a:spcPts val="0"/>
              </a:spcBef>
              <a:buFontTx/>
              <a:defRPr sz="50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marL="461210" indent="-461210" defTabSz="914400">
              <a:lnSpc>
                <a:spcPct val="100000"/>
              </a:lnSpc>
              <a:spcBef>
                <a:spcPts val="0"/>
              </a:spcBef>
              <a:buFontTx/>
              <a:defRPr sz="50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marL="461210" indent="-461210" defTabSz="914400">
              <a:lnSpc>
                <a:spcPct val="100000"/>
              </a:lnSpc>
              <a:spcBef>
                <a:spcPts val="0"/>
              </a:spcBef>
              <a:buFontTx/>
              <a:defRPr sz="5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You will discover the ONE SKILL critical to taking control of your menopause  </a:t>
            </a:r>
          </a:p>
          <a:p>
            <a:pPr marL="461210" indent="-461210" defTabSz="914400">
              <a:lnSpc>
                <a:spcPct val="100000"/>
              </a:lnSpc>
              <a:spcBef>
                <a:spcPts val="0"/>
              </a:spcBef>
              <a:buFontTx/>
              <a:defRPr sz="50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marL="461210" indent="-461210" defTabSz="914400">
              <a:lnSpc>
                <a:spcPct val="100000"/>
              </a:lnSpc>
              <a:spcBef>
                <a:spcPts val="3200"/>
              </a:spcBef>
              <a:buFontTx/>
              <a:defRPr sz="5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You will understand why you’re already at a massive advantage over almost everyone else.  </a:t>
            </a:r>
          </a:p>
          <a:p>
            <a:pPr marL="461210" indent="-461210" defTabSz="914400">
              <a:lnSpc>
                <a:spcPct val="100000"/>
              </a:lnSpc>
              <a:spcBef>
                <a:spcPts val="0"/>
              </a:spcBef>
              <a:buFontTx/>
              <a:defRPr sz="5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You will begin to redefine YOUR menopause.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5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itle 1"/>
          <p:cNvSpPr txBox="1"/>
          <p:nvPr>
            <p:ph type="title"/>
          </p:nvPr>
        </p:nvSpPr>
        <p:spPr>
          <a:xfrm>
            <a:off x="1676400" y="1133958"/>
            <a:ext cx="12001616" cy="2651127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Who Am I?</a:t>
            </a:r>
          </a:p>
        </p:txBody>
      </p:sp>
      <p:sp>
        <p:nvSpPr>
          <p:cNvPr id="155" name="Content Placeholder 2"/>
          <p:cNvSpPr txBox="1"/>
          <p:nvPr>
            <p:ph type="body" sz="half" idx="1"/>
          </p:nvPr>
        </p:nvSpPr>
        <p:spPr>
          <a:xfrm>
            <a:off x="1676400" y="3651250"/>
            <a:ext cx="12114489" cy="8702676"/>
          </a:xfrm>
          <a:prstGeom prst="rect">
            <a:avLst/>
          </a:prstGeom>
        </p:spPr>
        <p:txBody>
          <a:bodyPr anchor="ctr"/>
          <a:lstStyle/>
          <a:p>
            <a:pPr>
              <a:defRPr sz="5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 am a mom, wife, daughter, life-coach and athlete.</a:t>
            </a:r>
          </a:p>
          <a:p>
            <a:pPr>
              <a:defRPr sz="5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 am a hot mess, a bad ass, and I LOVE my job.</a:t>
            </a:r>
          </a:p>
          <a:p>
            <a:pPr>
              <a:defRPr sz="5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 am obsessed with walking alongside women who want claim their lives.</a:t>
            </a:r>
          </a:p>
          <a:p>
            <a:pPr>
              <a:defRPr sz="5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 have never had Mac n cheese…ever. </a:t>
            </a:r>
          </a:p>
        </p:txBody>
      </p:sp>
      <p:pic>
        <p:nvPicPr>
          <p:cNvPr id="156" name="A4300DC0-B60C-4263-BB22-0C255DCA13C9.jpg" descr="A4300DC0-B60C-4263-BB22-0C255DCA13C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179352" y="2127823"/>
            <a:ext cx="9460354" cy="9460354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BEB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itle 1"/>
          <p:cNvSpPr txBox="1"/>
          <p:nvPr>
            <p:ph type="title"/>
          </p:nvPr>
        </p:nvSpPr>
        <p:spPr>
          <a:xfrm>
            <a:off x="12370732" y="5055381"/>
            <a:ext cx="11097252" cy="2651127"/>
          </a:xfrm>
          <a:prstGeom prst="rect">
            <a:avLst/>
          </a:prstGeom>
        </p:spPr>
        <p:txBody>
          <a:bodyPr/>
          <a:lstStyle/>
          <a:p>
            <a:pPr defTabSz="1353311">
              <a:defRPr sz="6512"/>
            </a:pPr>
            <a:r>
              <a:rPr>
                <a:latin typeface="Didot"/>
                <a:ea typeface="Didot"/>
                <a:cs typeface="Didot"/>
                <a:sym typeface="Didot"/>
              </a:rPr>
              <a:t>My menopause journey has been long, scary, and painful.</a:t>
            </a:r>
            <a:r>
              <a:t> </a:t>
            </a:r>
          </a:p>
        </p:txBody>
      </p:sp>
      <p:grpSp>
        <p:nvGrpSpPr>
          <p:cNvPr id="163" name="Image Gallery"/>
          <p:cNvGrpSpPr/>
          <p:nvPr/>
        </p:nvGrpSpPr>
        <p:grpSpPr>
          <a:xfrm>
            <a:off x="1643293" y="1458083"/>
            <a:ext cx="9260969" cy="11460234"/>
            <a:chOff x="0" y="0"/>
            <a:chExt cx="9260968" cy="11460233"/>
          </a:xfrm>
        </p:grpSpPr>
        <p:pic>
          <p:nvPicPr>
            <p:cNvPr id="161" name="isaac-mitchell-KLBjSfN-e-s-unsplash.jpg" descr="isaac-mitchell-KLBjSfN-e-s-unsplash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11109" r="0" b="11109"/>
            <a:stretch>
              <a:fillRect/>
            </a:stretch>
          </p:blipFill>
          <p:spPr>
            <a:xfrm>
              <a:off x="0" y="0"/>
              <a:ext cx="9260969" cy="107998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2" name="Photo courtesy of Isaac Mitchell"/>
            <p:cNvSpPr/>
            <p:nvPr/>
          </p:nvSpPr>
          <p:spPr>
            <a:xfrm>
              <a:off x="0" y="10876033"/>
              <a:ext cx="9260969" cy="58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>
                <a:defRPr b="0"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pPr/>
              <a:r>
                <a:t>Photo courtesy of Isaac Mitchell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What_islife_coaching_briana-tozour-hkkQbPa49UA-unsplash.jpg" descr="What_islife_coaching_briana-tozour-hkkQbPa49UA-unsplash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5190" y="-6006762"/>
            <a:ext cx="24534380" cy="34400696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Title 1"/>
          <p:cNvSpPr txBox="1"/>
          <p:nvPr>
            <p:ph type="title"/>
          </p:nvPr>
        </p:nvSpPr>
        <p:spPr>
          <a:xfrm>
            <a:off x="2387380" y="730249"/>
            <a:ext cx="20019960" cy="2651127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I want something different for you.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BEB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Sandy path between two hills leading to the ocean" descr="Sandy path between two hills leading to the ocean"/>
          <p:cNvPicPr>
            <a:picLocks noChangeAspect="1"/>
          </p:cNvPicPr>
          <p:nvPr>
            <p:ph type="pic" idx="21"/>
          </p:nvPr>
        </p:nvPicPr>
        <p:blipFill>
          <a:blip r:embed="rId3">
            <a:extLst/>
          </a:blip>
          <a:srcRect l="0" t="21664" r="0" b="270"/>
          <a:stretch>
            <a:fillRect/>
          </a:stretch>
        </p:blipFill>
        <p:spPr>
          <a:xfrm>
            <a:off x="13131800" y="2764485"/>
            <a:ext cx="9525001" cy="9296401"/>
          </a:xfrm>
          <a:prstGeom prst="rect">
            <a:avLst/>
          </a:prstGeom>
        </p:spPr>
      </p:pic>
      <p:sp>
        <p:nvSpPr>
          <p:cNvPr id="173" name="Content Placeholder 2"/>
          <p:cNvSpPr txBox="1"/>
          <p:nvPr>
            <p:ph type="body" sz="half" idx="1"/>
          </p:nvPr>
        </p:nvSpPr>
        <p:spPr>
          <a:xfrm>
            <a:off x="1155677" y="3340409"/>
            <a:ext cx="10579178" cy="8144553"/>
          </a:xfrm>
          <a:prstGeom prst="rect">
            <a:avLst/>
          </a:prstGeom>
        </p:spPr>
        <p:txBody>
          <a:bodyPr/>
          <a:lstStyle/>
          <a:p>
            <a:pPr marL="450616" indent="-450616" defTabSz="693419">
              <a:spcBef>
                <a:spcPts val="4900"/>
              </a:spcBef>
              <a:defRPr sz="4032"/>
            </a:pPr>
            <a:r>
              <a:t>Better understand what is happening to YOU. </a:t>
            </a:r>
          </a:p>
          <a:p>
            <a:pPr marL="450616" indent="-450616" defTabSz="693419">
              <a:spcBef>
                <a:spcPts val="4900"/>
              </a:spcBef>
              <a:defRPr sz="4032"/>
            </a:pPr>
            <a:r>
              <a:t>Learn how to demand the kind of care you want.</a:t>
            </a:r>
          </a:p>
          <a:p>
            <a:pPr marL="450616" indent="-450616" defTabSz="693419">
              <a:spcBef>
                <a:spcPts val="4900"/>
              </a:spcBef>
              <a:defRPr sz="4032"/>
            </a:pPr>
            <a:r>
              <a:t>Find a driving sense of purpose for your future. </a:t>
            </a:r>
          </a:p>
          <a:p>
            <a:pPr marL="450616" indent="-450616" defTabSz="693419">
              <a:spcBef>
                <a:spcPts val="4900"/>
              </a:spcBef>
              <a:defRPr sz="4032"/>
            </a:pPr>
            <a:r>
              <a:t>Discover your people.</a:t>
            </a:r>
          </a:p>
          <a:p>
            <a:pPr marL="450616" indent="-450616" defTabSz="693419">
              <a:spcBef>
                <a:spcPts val="4900"/>
              </a:spcBef>
              <a:defRPr sz="4032"/>
            </a:pPr>
            <a:r>
              <a:t>Understand the importance of having a guide.</a:t>
            </a:r>
          </a:p>
        </p:txBody>
      </p:sp>
      <p:sp>
        <p:nvSpPr>
          <p:cNvPr id="174" name="With my 5 Keys You will"/>
          <p:cNvSpPr txBox="1"/>
          <p:nvPr/>
        </p:nvSpPr>
        <p:spPr>
          <a:xfrm>
            <a:off x="1039618" y="1476888"/>
            <a:ext cx="11458964" cy="1341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0" sz="8400"/>
            </a:lvl1pPr>
          </a:lstStyle>
          <a:p>
            <a:pPr/>
            <a:r>
              <a:t>With my 5 Keys You will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BEB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What are the 5 Keys?"/>
          <p:cNvSpPr txBox="1"/>
          <p:nvPr>
            <p:ph type="title"/>
          </p:nvPr>
        </p:nvSpPr>
        <p:spPr>
          <a:xfrm>
            <a:off x="1689100" y="1273949"/>
            <a:ext cx="21005801" cy="2286001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What are the 5 Keys?</a:t>
            </a:r>
          </a:p>
        </p:txBody>
      </p:sp>
      <p:sp>
        <p:nvSpPr>
          <p:cNvPr id="179" name="Knowledge - so you gain power…"/>
          <p:cNvSpPr txBox="1"/>
          <p:nvPr>
            <p:ph type="body" sz="half" idx="1"/>
          </p:nvPr>
        </p:nvSpPr>
        <p:spPr>
          <a:xfrm>
            <a:off x="6181915" y="3154298"/>
            <a:ext cx="12020170" cy="9185404"/>
          </a:xfrm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  <a:defRPr b="1" sz="5000"/>
            </a:pPr>
            <a:r>
              <a:t>Knowledge - so you gain power</a:t>
            </a:r>
          </a:p>
          <a:p>
            <a:pPr marL="0" indent="0" algn="ctr">
              <a:buSzTx/>
              <a:buNone/>
              <a:defRPr b="1" sz="5000"/>
            </a:pPr>
            <a:r>
              <a:t>Advocacy - so you stay fierce</a:t>
            </a:r>
          </a:p>
          <a:p>
            <a:pPr marL="0" indent="0" algn="ctr">
              <a:buSzTx/>
              <a:buNone/>
              <a:defRPr b="1" sz="5000"/>
            </a:pPr>
            <a:r>
              <a:t>Intention - so you know what you want</a:t>
            </a:r>
          </a:p>
          <a:p>
            <a:pPr marL="0" indent="0" algn="ctr">
              <a:buSzTx/>
              <a:buNone/>
              <a:defRPr b="1" sz="5000"/>
            </a:pPr>
            <a:r>
              <a:t>Community - so you find your people</a:t>
            </a:r>
          </a:p>
          <a:p>
            <a:pPr marL="0" indent="0" algn="ctr">
              <a:buSzTx/>
              <a:buNone/>
              <a:defRPr b="1" sz="5000"/>
            </a:pPr>
            <a:r>
              <a:t>Coaching - so you succeed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8" presetID="2" grpId="1" fill="hold">
                                  <p:stCondLst>
                                    <p:cond delay="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wd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7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sarah-cervantes-BOBMNKVry0Q-unsplash.jpg" descr="sarah-cervantes-BOBMNKVry0Q-unsplash.jpg"/>
          <p:cNvPicPr>
            <a:picLocks noChangeAspect="1"/>
          </p:cNvPicPr>
          <p:nvPr/>
        </p:nvPicPr>
        <p:blipFill>
          <a:blip r:embed="rId2">
            <a:alphaModFix amt="37656"/>
            <a:extLst/>
          </a:blip>
          <a:stretch>
            <a:fillRect/>
          </a:stretch>
        </p:blipFill>
        <p:spPr>
          <a:xfrm>
            <a:off x="-133706" y="-909620"/>
            <a:ext cx="24651412" cy="16434274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Advocate yourself."/>
          <p:cNvSpPr txBox="1"/>
          <p:nvPr>
            <p:ph type="body" idx="21"/>
          </p:nvPr>
        </p:nvSpPr>
        <p:spPr>
          <a:xfrm>
            <a:off x="2381249" y="6202426"/>
            <a:ext cx="19621501" cy="2210106"/>
          </a:xfrm>
          <a:prstGeom prst="rect">
            <a:avLst/>
          </a:prstGeom>
        </p:spPr>
        <p:txBody>
          <a:bodyPr/>
          <a:lstStyle>
            <a:lvl1pPr>
              <a:defRPr sz="14200">
                <a:solidFill>
                  <a:srgbClr val="8C0B62"/>
                </a:solidFill>
              </a:defRPr>
            </a:lvl1pPr>
          </a:lstStyle>
          <a:p>
            <a:pPr/>
            <a:r>
              <a:t>Advocate yourself.  </a:t>
            </a:r>
          </a:p>
        </p:txBody>
      </p:sp>
      <p:sp>
        <p:nvSpPr>
          <p:cNvPr id="183" name="The ONE skill critical to taking control of your menopause and beyond?"/>
          <p:cNvSpPr txBox="1"/>
          <p:nvPr>
            <p:ph type="body" idx="22"/>
          </p:nvPr>
        </p:nvSpPr>
        <p:spPr>
          <a:xfrm>
            <a:off x="2120982" y="2049534"/>
            <a:ext cx="19621501" cy="2185265"/>
          </a:xfrm>
          <a:prstGeom prst="rect">
            <a:avLst/>
          </a:prstGeom>
        </p:spPr>
        <p:txBody>
          <a:bodyPr/>
          <a:lstStyle>
            <a:lvl1pPr>
              <a:defRPr i="1" sz="69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The ONE skill critical to taking control of your menopause and beyond?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2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