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embeddedFontLst>
    <p:embeddedFont>
      <p:font typeface="Roboto"/>
      <p:regular r:id="rId57"/>
      <p:bold r:id="rId58"/>
      <p:italic r:id="rId59"/>
      <p:boldItalic r:id="rId60"/>
    </p:embeddedFont>
    <p:embeddedFont>
      <p:font typeface="Lato"/>
      <p:regular r:id="rId61"/>
      <p:bold r:id="rId62"/>
      <p:italic r:id="rId63"/>
      <p:boldItalic r:id="rId64"/>
    </p:embeddedFont>
    <p:embeddedFont>
      <p:font typeface="Lato Black"/>
      <p:bold r:id="rId65"/>
      <p:boldItalic r:id="rId66"/>
    </p:embeddedFont>
    <p:embeddedFont>
      <p:font typeface="Proxima Nova Extrabold"/>
      <p:bold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ato-bold.fntdata"/><Relationship Id="rId61" Type="http://schemas.openxmlformats.org/officeDocument/2006/relationships/font" Target="fonts/Lato-regular.fntdata"/><Relationship Id="rId20" Type="http://schemas.openxmlformats.org/officeDocument/2006/relationships/slide" Target="slides/slide15.xml"/><Relationship Id="rId64" Type="http://schemas.openxmlformats.org/officeDocument/2006/relationships/font" Target="fonts/Lato-boldItalic.fntdata"/><Relationship Id="rId63" Type="http://schemas.openxmlformats.org/officeDocument/2006/relationships/font" Target="fonts/Lato-italic.fntdata"/><Relationship Id="rId22" Type="http://schemas.openxmlformats.org/officeDocument/2006/relationships/slide" Target="slides/slide17.xml"/><Relationship Id="rId66" Type="http://schemas.openxmlformats.org/officeDocument/2006/relationships/font" Target="fonts/LatoBlack-boldItalic.fntdata"/><Relationship Id="rId21" Type="http://schemas.openxmlformats.org/officeDocument/2006/relationships/slide" Target="slides/slide16.xml"/><Relationship Id="rId65" Type="http://schemas.openxmlformats.org/officeDocument/2006/relationships/font" Target="fonts/LatoBlack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ProximaNovaExtrabold-bold.fntdata"/><Relationship Id="rId60" Type="http://schemas.openxmlformats.org/officeDocument/2006/relationships/font" Target="fonts/Roboto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Roboto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Roboto-italic.fntdata"/><Relationship Id="rId14" Type="http://schemas.openxmlformats.org/officeDocument/2006/relationships/slide" Target="slides/slide9.xml"/><Relationship Id="rId58" Type="http://schemas.openxmlformats.org/officeDocument/2006/relationships/font" Target="fonts/Robo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bf414ab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bbf414ab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e94862c76_0_1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8e94862c76_0_1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e94862c76_0_1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8e94862c76_0_1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0a13693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b0a13693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e94862c76_0_1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8e94862c76_0_1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0a136932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b0a136932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e94862c76_0_1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e94862c76_0_1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e94862c76_0_1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8e94862c76_0_1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e94862c76_0_1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e94862c76_0_1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e94862c76_0_1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8e94862c76_0_1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0a136932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b0a136932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bbf414abc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bbf414abc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0a1369323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0a1369323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0a1369323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b0a1369323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b0eb23188c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b0eb23188c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0eb23188c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b0eb23188c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0eb23188c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b0eb23188c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b0eb23188c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b0eb23188c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b0eb23188c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b0eb23188c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0eb23188c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b0eb23188c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0eb23188c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b0eb23188c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0a1369323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b0a1369323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8e94862c76_0_1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8e94862c76_0_1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b0a1369323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b0a1369323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0a1369323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b0a1369323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b0a1369323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b0a1369323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0a1369323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b0a1369323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b0a1369323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b0a1369323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0eb23188c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b0eb23188c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b0a1369323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b0a1369323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b0a1369323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b0a1369323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b0a1369323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b0a1369323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0eb23188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b0eb23188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8e94862c76_0_1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8e94862c76_0_1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0eb23188c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b0eb23188c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b0eb23188c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b0eb23188c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b0eb23188c_0_6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b0eb23188c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b0eb23188c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b0eb23188c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b0eb23188c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b0eb23188c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0eb23188c_0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b0eb23188c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0eb2318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b0eb2318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0eb23188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b0eb23188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three ski trips we are guiding in 2022-23 are: Currently we have spots open in all of the trips but the Canada trip we have only four spots left.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Canada: SilverStar &amp; Sovereign Lake Dec. 6-12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Washington: Methow Valley Jan. 24-30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Alaska: Tour of Anchorage March 3 - 9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b0eb23188c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b0eb23188c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0eb23188c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b0eb23188c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bbf414abc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bbf414abc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b0eb23188c_0_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b0eb23188c_0_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b0eb23188c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b0eb23188c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8e94862c76_0_1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8e94862c76_0_1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bbf414abc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bbf414abc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8e94862c76_0_1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8e94862c76_0_1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8e94862c76_0_1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8e94862c76_0_1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jpg"/><Relationship Id="rId4" Type="http://schemas.openxmlformats.org/officeDocument/2006/relationships/image" Target="../media/image23.jp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google.com/maps/@47.3842895,-92.2369757,8.77z/data=!4m7!1m3!11m2!2sHSqToq5WRcysZ_GHpP1z_Q!3e3!11m2!2sHSqToq5WRcysZ_GHpP1z_Q!3e3?entry=ttu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Relationship Id="rId4" Type="http://schemas.openxmlformats.org/officeDocument/2006/relationships/image" Target="../media/image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Relationship Id="rId4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Relationship Id="rId4" Type="http://schemas.openxmlformats.org/officeDocument/2006/relationships/image" Target="../media/image3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Relationship Id="rId4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Relationship Id="rId4" Type="http://schemas.openxmlformats.org/officeDocument/2006/relationships/hyperlink" Target="https://xcskiworld.com/abou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youtu.be/EneP_Zwv5Wk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Relationship Id="rId4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g"/><Relationship Id="rId4" Type="http://schemas.openxmlformats.org/officeDocument/2006/relationships/image" Target="../media/image2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jpg"/><Relationship Id="rId4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jpg"/><Relationship Id="rId4" Type="http://schemas.openxmlformats.org/officeDocument/2006/relationships/image" Target="../media/image5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jpg"/><Relationship Id="rId4" Type="http://schemas.openxmlformats.org/officeDocument/2006/relationships/image" Target="../media/image5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jpg"/><Relationship Id="rId4" Type="http://schemas.openxmlformats.org/officeDocument/2006/relationships/image" Target="../media/image5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g"/><Relationship Id="rId4" Type="http://schemas.openxmlformats.org/officeDocument/2006/relationships/image" Target="../media/image5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mailto:kim@enduradv.com" TargetMode="External"/><Relationship Id="rId4" Type="http://schemas.openxmlformats.org/officeDocument/2006/relationships/hyperlink" Target="http://www.enduradv.com" TargetMode="External"/><Relationship Id="rId5" Type="http://schemas.openxmlformats.org/officeDocument/2006/relationships/image" Target="../media/image41.jp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83475" y="359975"/>
            <a:ext cx="8520600" cy="884100"/>
          </a:xfrm>
          <a:prstGeom prst="rect">
            <a:avLst/>
          </a:prstGeom>
          <a:effectLst>
            <a:outerShdw blurRad="85725" rotWithShape="0" algn="bl" dir="522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Explore</a:t>
            </a: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 the World on Skis!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/>
              <a:t>Twin Cities Metro Area State Parks</a:t>
            </a:r>
            <a:endParaRPr sz="4020"/>
          </a:p>
        </p:txBody>
      </p:sp>
      <p:sp>
        <p:nvSpPr>
          <p:cNvPr id="103" name="Google Shape;103;p22"/>
          <p:cNvSpPr txBox="1"/>
          <p:nvPr>
            <p:ph idx="1" type="body"/>
          </p:nvPr>
        </p:nvSpPr>
        <p:spPr>
          <a:xfrm>
            <a:off x="311700" y="1596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➢"/>
            </a:pPr>
            <a:r>
              <a:rPr lang="en" sz="3000">
                <a:solidFill>
                  <a:schemeClr val="dk1"/>
                </a:solidFill>
              </a:rPr>
              <a:t>Afton</a:t>
            </a:r>
            <a:endParaRPr sz="3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➢"/>
            </a:pPr>
            <a:r>
              <a:rPr lang="en" sz="3000">
                <a:solidFill>
                  <a:schemeClr val="dk1"/>
                </a:solidFill>
              </a:rPr>
              <a:t>William</a:t>
            </a:r>
            <a:r>
              <a:rPr lang="en" sz="3000">
                <a:solidFill>
                  <a:schemeClr val="dk1"/>
                </a:solidFill>
              </a:rPr>
              <a:t> </a:t>
            </a:r>
            <a:r>
              <a:rPr lang="en" sz="3000">
                <a:solidFill>
                  <a:schemeClr val="dk1"/>
                </a:solidFill>
              </a:rPr>
              <a:t>O'brien</a:t>
            </a:r>
            <a:r>
              <a:rPr lang="en" sz="3000">
                <a:solidFill>
                  <a:schemeClr val="dk1"/>
                </a:solidFill>
              </a:rPr>
              <a:t> State Park </a:t>
            </a:r>
            <a:endParaRPr sz="3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➢"/>
            </a:pPr>
            <a:r>
              <a:rPr lang="en" sz="3000">
                <a:solidFill>
                  <a:schemeClr val="dk1"/>
                </a:solidFill>
              </a:rPr>
              <a:t>Sunfish</a:t>
            </a:r>
            <a:r>
              <a:rPr lang="en" sz="3000">
                <a:solidFill>
                  <a:schemeClr val="dk1"/>
                </a:solidFill>
              </a:rPr>
              <a:t> Lake Park</a:t>
            </a:r>
            <a:endParaRPr sz="3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➢"/>
            </a:pPr>
            <a:r>
              <a:rPr lang="en" sz="3000">
                <a:solidFill>
                  <a:schemeClr val="dk1"/>
                </a:solidFill>
              </a:rPr>
              <a:t>Ritter Farm park</a:t>
            </a:r>
            <a:endParaRPr sz="3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➢"/>
            </a:pPr>
            <a:r>
              <a:rPr lang="en" sz="3000">
                <a:solidFill>
                  <a:schemeClr val="dk1"/>
                </a:solidFill>
              </a:rPr>
              <a:t>Fort Snelling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/>
              <a:t>Kim’s Favorite MN Parks</a:t>
            </a:r>
            <a:endParaRPr sz="4020"/>
          </a:p>
        </p:txBody>
      </p:sp>
      <p:sp>
        <p:nvSpPr>
          <p:cNvPr id="109" name="Google Shape;109;p23"/>
          <p:cNvSpPr txBox="1"/>
          <p:nvPr>
            <p:ph idx="1" type="body"/>
          </p:nvPr>
        </p:nvSpPr>
        <p:spPr>
          <a:xfrm>
            <a:off x="311700" y="1596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Lake Maria 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Itasca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Banadad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Cascade River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Gooseberry Falls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Movil Maze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Bemidji State Park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287" y="1366000"/>
            <a:ext cx="2396924" cy="31959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23"/>
          <p:cNvSpPr txBox="1"/>
          <p:nvPr/>
        </p:nvSpPr>
        <p:spPr>
          <a:xfrm>
            <a:off x="5795050" y="4631850"/>
            <a:ext cx="25254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</a:rPr>
              <a:t>1993 Throwback</a:t>
            </a:r>
            <a:endParaRPr b="1" sz="2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400">
                <a:solidFill>
                  <a:schemeClr val="dk2"/>
                </a:solidFill>
              </a:rPr>
              <a:t>MN State Parks with Skate Grooming</a:t>
            </a:r>
            <a:endParaRPr b="1" sz="3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311700" y="1596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Char char="❖"/>
            </a:pPr>
            <a:r>
              <a:rPr b="1" lang="en" sz="3000"/>
              <a:t>Itasca</a:t>
            </a:r>
            <a:endParaRPr b="1" sz="3000"/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Char char="❖"/>
            </a:pPr>
            <a:r>
              <a:rPr b="1" lang="en" sz="3000"/>
              <a:t>Lake Bemidji</a:t>
            </a:r>
            <a:endParaRPr b="1" sz="3000"/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Char char="❖"/>
            </a:pPr>
            <a:r>
              <a:rPr b="1" lang="en" sz="3000"/>
              <a:t>Sibley </a:t>
            </a:r>
            <a:endParaRPr b="1" sz="3000"/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Char char="❖"/>
            </a:pPr>
            <a:r>
              <a:rPr b="1" lang="en" sz="3000"/>
              <a:t>Tettegouche </a:t>
            </a:r>
            <a:endParaRPr b="1" sz="3000"/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Char char="❖"/>
            </a:pPr>
            <a:r>
              <a:rPr b="1" lang="en" sz="3000"/>
              <a:t>Wild River</a:t>
            </a:r>
            <a:endParaRPr b="1" sz="3000"/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Char char="❖"/>
            </a:pPr>
            <a:r>
              <a:rPr b="1" lang="en" sz="3000"/>
              <a:t> William O’Brian</a:t>
            </a:r>
            <a:endParaRPr b="1" sz="3000"/>
          </a:p>
        </p:txBody>
      </p:sp>
      <p:sp>
        <p:nvSpPr>
          <p:cNvPr id="118" name="Google Shape;118;p24"/>
          <p:cNvSpPr txBox="1"/>
          <p:nvPr/>
        </p:nvSpPr>
        <p:spPr>
          <a:xfrm>
            <a:off x="5795050" y="4631850"/>
            <a:ext cx="25254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/>
              <a:t>Wisconsin </a:t>
            </a:r>
            <a:r>
              <a:rPr lang="en" sz="4020"/>
              <a:t>State Parks</a:t>
            </a:r>
            <a:endParaRPr sz="4020"/>
          </a:p>
        </p:txBody>
      </p:sp>
      <p:sp>
        <p:nvSpPr>
          <p:cNvPr id="124" name="Google Shape;124;p25"/>
          <p:cNvSpPr txBox="1"/>
          <p:nvPr>
            <p:ph idx="1" type="body"/>
          </p:nvPr>
        </p:nvSpPr>
        <p:spPr>
          <a:xfrm>
            <a:off x="0" y="1727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Interstate Park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Willow River State Park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Kinnickinnic State Park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b="1" lang="en" sz="2400">
                <a:solidFill>
                  <a:schemeClr val="dk1"/>
                </a:solidFill>
              </a:rPr>
              <a:t>Copper Falls State Park</a:t>
            </a:r>
            <a:endParaRPr b="1"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825" y="1727100"/>
            <a:ext cx="3879900" cy="29099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/>
              <a:t>Duluth &amp; The North Shore</a:t>
            </a:r>
            <a:endParaRPr sz="4020"/>
          </a:p>
        </p:txBody>
      </p:sp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311700" y="1389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Spirit Mountain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Lester Park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Snowflake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Chester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Magney Snively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Giants Ridge - Pepsi Challenge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>
            <p:ph type="title"/>
          </p:nvPr>
        </p:nvSpPr>
        <p:spPr>
          <a:xfrm>
            <a:off x="440050" y="953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solidFill>
                  <a:srgbClr val="B45F06"/>
                </a:solidFill>
              </a:rPr>
              <a:t>North Shore, MN Women’s Ski Trip</a:t>
            </a:r>
            <a:endParaRPr sz="3420">
              <a:solidFill>
                <a:srgbClr val="B45F06"/>
              </a:solidFill>
            </a:endParaRPr>
          </a:p>
        </p:txBody>
      </p:sp>
      <p:sp>
        <p:nvSpPr>
          <p:cNvPr id="137" name="Google Shape;137;p27"/>
          <p:cNvSpPr txBox="1"/>
          <p:nvPr>
            <p:ph idx="1" type="body"/>
          </p:nvPr>
        </p:nvSpPr>
        <p:spPr>
          <a:xfrm>
            <a:off x="248525" y="1406175"/>
            <a:ext cx="8583900" cy="31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B45F06"/>
                </a:solidFill>
              </a:rPr>
              <a:t>March 14 -18</a:t>
            </a:r>
            <a:endParaRPr sz="3400">
              <a:solidFill>
                <a:srgbClr val="B45F06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400">
              <a:solidFill>
                <a:srgbClr val="B45F06"/>
              </a:solidFill>
            </a:endParaRPr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75" y="2169225"/>
            <a:ext cx="3502349" cy="26267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8450" y="2169227"/>
            <a:ext cx="3502351" cy="26267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4163" y="114900"/>
            <a:ext cx="4155670" cy="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type="title"/>
          </p:nvPr>
        </p:nvSpPr>
        <p:spPr>
          <a:xfrm>
            <a:off x="410425" y="129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800" u="sng">
                <a:solidFill>
                  <a:schemeClr val="accent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North Shore Ski Trip Itinerary </a:t>
            </a:r>
            <a:endParaRPr sz="4800">
              <a:solidFill>
                <a:srgbClr val="274E13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46" name="Google Shape;146;p28"/>
          <p:cNvSpPr txBox="1"/>
          <p:nvPr>
            <p:ph idx="1" type="body"/>
          </p:nvPr>
        </p:nvSpPr>
        <p:spPr>
          <a:xfrm>
            <a:off x="649525" y="582325"/>
            <a:ext cx="8237700" cy="42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58775" lvl="0" marL="977900" rtl="0" algn="l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Roboto"/>
              <a:buChar char="➔"/>
            </a:pPr>
            <a:r>
              <a:rPr b="1" lang="en" sz="2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incushion Mountain, Grand Marais, 25 km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4175" lvl="0" marL="977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Roboto"/>
              <a:buChar char="➔"/>
            </a:pP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Sugarbush Trails, Lutsen Township, 65 km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4175" lvl="0" marL="977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Roboto"/>
              <a:buChar char="➔"/>
            </a:pP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Tettegouche State Park, Silver Bay, 24 km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4175" lvl="0" marL="977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Roboto"/>
              <a:buChar char="➔"/>
            </a:pP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Cascade River ( Norpine Trails) 65 km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4175" lvl="0" marL="977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Roboto"/>
              <a:buChar char="➔"/>
            </a:pP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Gooseberry Falls State Park, 20 miles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4175" lvl="0" marL="977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Roboto"/>
              <a:buChar char="➔"/>
            </a:pP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Korkki Nordic, Duluth/Two Harbors, 11km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4175" lvl="0" marL="977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Roboto"/>
              <a:buChar char="➔"/>
            </a:pP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Erkki Harju Ski Trails, Two Harbors, 11 km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4175" lvl="0" marL="977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Roboto"/>
              <a:buChar char="➔"/>
            </a:pPr>
            <a:r>
              <a:rPr b="1" lang="en" sz="2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Northwoods Ski Trail, Silver Bay, 20 km</a:t>
            </a:r>
            <a:endParaRPr b="1" sz="2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900"/>
              </a:spcBef>
              <a:spcAft>
                <a:spcPts val="120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>
            <p:ph type="title"/>
          </p:nvPr>
        </p:nvSpPr>
        <p:spPr>
          <a:xfrm>
            <a:off x="311700" y="392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Bluefin Bay Ski-in Ski-out Lodging</a:t>
            </a:r>
            <a:endParaRPr sz="4000"/>
          </a:p>
        </p:txBody>
      </p:sp>
      <p:sp>
        <p:nvSpPr>
          <p:cNvPr id="152" name="Google Shape;15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038" y="1152475"/>
            <a:ext cx="6971934" cy="36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355600" y="21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Sugarbush Trail System of 65 Km </a:t>
            </a:r>
            <a:endParaRPr sz="4000"/>
          </a:p>
        </p:txBody>
      </p:sp>
      <p:sp>
        <p:nvSpPr>
          <p:cNvPr id="159" name="Google Shape;15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00" y="1208725"/>
            <a:ext cx="4125676" cy="309424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625" y="1208701"/>
            <a:ext cx="4125676" cy="309428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176650" y="197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/>
              <a:t>Houghton, Michigan</a:t>
            </a:r>
            <a:endParaRPr sz="4020"/>
          </a:p>
        </p:txBody>
      </p:sp>
      <p:sp>
        <p:nvSpPr>
          <p:cNvPr id="167" name="Google Shape;167;p31"/>
          <p:cNvSpPr txBox="1"/>
          <p:nvPr/>
        </p:nvSpPr>
        <p:spPr>
          <a:xfrm>
            <a:off x="249850" y="1154725"/>
            <a:ext cx="5481300" cy="26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230 Inches of Snow/Year on Average!</a:t>
            </a:r>
            <a:endParaRPr b="1" sz="24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❖"/>
            </a:pPr>
            <a:r>
              <a:rPr lang="en" sz="2100">
                <a:solidFill>
                  <a:schemeClr val="dk1"/>
                </a:solidFill>
              </a:rPr>
              <a:t>Michigan Tech Trails - 31 km 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❖"/>
            </a:pPr>
            <a:r>
              <a:rPr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Swedetown ski trails in Calumet - 35 Km</a:t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lnSpc>
                <a:spcPct val="140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❖"/>
            </a:pPr>
            <a:r>
              <a:rPr lang="en" sz="2100">
                <a:solidFill>
                  <a:schemeClr val="dk1"/>
                </a:solidFill>
              </a:rPr>
              <a:t>Maasto Hiito 25 km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❖"/>
            </a:pPr>
            <a:r>
              <a:rPr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Copper Harbor - 15 km</a:t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l">
              <a:lnSpc>
                <a:spcPct val="140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❖"/>
            </a:pPr>
            <a:r>
              <a:rPr lang="en" sz="2100">
                <a:solidFill>
                  <a:schemeClr val="dk1"/>
                </a:solidFill>
              </a:rPr>
              <a:t>Chassell Classic Trails - 10 km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1147" y="1154725"/>
            <a:ext cx="2772111" cy="369614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0" y="330375"/>
            <a:ext cx="8520600" cy="1130100"/>
          </a:xfrm>
          <a:prstGeom prst="rect">
            <a:avLst/>
          </a:prstGeom>
          <a:effectLst>
            <a:outerShdw blurRad="85725" rotWithShape="0" algn="bl" dir="528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Ski Adventures Near &amp; Far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/>
              <a:t>Ironwood &amp; Marquette Michigan</a:t>
            </a:r>
            <a:endParaRPr sz="4020"/>
          </a:p>
        </p:txBody>
      </p:sp>
      <p:sp>
        <p:nvSpPr>
          <p:cNvPr id="174" name="Google Shape;174;p32"/>
          <p:cNvSpPr txBox="1"/>
          <p:nvPr/>
        </p:nvSpPr>
        <p:spPr>
          <a:xfrm>
            <a:off x="1285650" y="1447350"/>
            <a:ext cx="657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175" name="Google Shape;175;p32"/>
          <p:cNvSpPr txBox="1"/>
          <p:nvPr>
            <p:ph idx="1" type="body"/>
          </p:nvPr>
        </p:nvSpPr>
        <p:spPr>
          <a:xfrm>
            <a:off x="572100" y="12650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Ironwood </a:t>
            </a:r>
            <a:endParaRPr b="1"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Wolverine Trails   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ABR Trails </a:t>
            </a:r>
            <a:endParaRPr sz="3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2"/>
          <p:cNvSpPr txBox="1"/>
          <p:nvPr>
            <p:ph idx="2" type="body"/>
          </p:nvPr>
        </p:nvSpPr>
        <p:spPr>
          <a:xfrm>
            <a:off x="4832400" y="12650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Marquette</a:t>
            </a:r>
            <a:endParaRPr b="1"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Blueberry Ridge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Noquemanon Trail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Forestville Trails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Valley Spur Trails 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Big Bay Path 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en" sz="3000">
                <a:solidFill>
                  <a:schemeClr val="dk1"/>
                </a:solidFill>
              </a:rPr>
              <a:t>Saux Head Trails</a:t>
            </a:r>
            <a:endParaRPr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77"/>
              <a:t>Ski Adventures Across the USA</a:t>
            </a:r>
            <a:endParaRPr sz="4577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39"/>
              <a:t>American Ski Marathon Series</a:t>
            </a:r>
            <a:endParaRPr b="1" sz="3339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243"/>
              <a:buFont typeface="Arial"/>
              <a:buNone/>
            </a:pPr>
            <a:r>
              <a:t/>
            </a:r>
            <a:endParaRPr b="1" sz="3894"/>
          </a:p>
        </p:txBody>
      </p:sp>
      <p:sp>
        <p:nvSpPr>
          <p:cNvPr id="182" name="Google Shape;182;p33"/>
          <p:cNvSpPr txBox="1"/>
          <p:nvPr>
            <p:ph idx="1" type="body"/>
          </p:nvPr>
        </p:nvSpPr>
        <p:spPr>
          <a:xfrm>
            <a:off x="227350" y="1432200"/>
            <a:ext cx="5278800" cy="29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94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lang="en" sz="1843">
                <a:solidFill>
                  <a:schemeClr val="dk1"/>
                </a:solidFill>
              </a:rPr>
              <a:t>Noquemanon</a:t>
            </a:r>
            <a:endParaRPr sz="1843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lang="en" sz="1843">
                <a:solidFill>
                  <a:schemeClr val="dk1"/>
                </a:solidFill>
              </a:rPr>
              <a:t>Rangeley</a:t>
            </a:r>
            <a:r>
              <a:rPr lang="en" sz="1843">
                <a:solidFill>
                  <a:schemeClr val="dk1"/>
                </a:solidFill>
              </a:rPr>
              <a:t> Loppet, Maine</a:t>
            </a:r>
            <a:endParaRPr sz="1843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lang="en" sz="1843">
                <a:solidFill>
                  <a:schemeClr val="dk1"/>
                </a:solidFill>
              </a:rPr>
              <a:t>Boulder Mountain Tour, Idaho</a:t>
            </a:r>
            <a:endParaRPr sz="1843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43"/>
              <a:buChar char="➢"/>
            </a:pPr>
            <a:r>
              <a:rPr b="1" lang="en" sz="1843">
                <a:solidFill>
                  <a:srgbClr val="0000FF"/>
                </a:solidFill>
              </a:rPr>
              <a:t>Tour of Anchorage, Alaska </a:t>
            </a:r>
            <a:endParaRPr b="1" sz="1843">
              <a:solidFill>
                <a:srgbClr val="0000FF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43"/>
              <a:buChar char="➢"/>
            </a:pPr>
            <a:r>
              <a:rPr b="1" lang="en" sz="1843">
                <a:solidFill>
                  <a:srgbClr val="B45F06"/>
                </a:solidFill>
              </a:rPr>
              <a:t>Ski to the Sun, Washington</a:t>
            </a:r>
            <a:endParaRPr b="1" sz="1843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143"/>
          </a:p>
        </p:txBody>
      </p:sp>
      <p:sp>
        <p:nvSpPr>
          <p:cNvPr id="183" name="Google Shape;183;p33"/>
          <p:cNvSpPr txBox="1"/>
          <p:nvPr>
            <p:ph idx="2" type="body"/>
          </p:nvPr>
        </p:nvSpPr>
        <p:spPr>
          <a:xfrm>
            <a:off x="4393450" y="2054000"/>
            <a:ext cx="4500300" cy="31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lang="en" sz="1843">
                <a:solidFill>
                  <a:schemeClr val="dk1"/>
                </a:solidFill>
              </a:rPr>
              <a:t>Craftsbury, Vermont </a:t>
            </a:r>
            <a:endParaRPr sz="1843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lang="en" sz="1843">
                <a:solidFill>
                  <a:schemeClr val="dk1"/>
                </a:solidFill>
              </a:rPr>
              <a:t>Lake Placid, NY</a:t>
            </a:r>
            <a:endParaRPr sz="1843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lang="en" sz="1843">
                <a:solidFill>
                  <a:schemeClr val="dk1"/>
                </a:solidFill>
              </a:rPr>
              <a:t>Mt. Batcher, Oregon </a:t>
            </a:r>
            <a:endParaRPr sz="1843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lang="en" sz="1843">
                <a:solidFill>
                  <a:schemeClr val="dk1"/>
                </a:solidFill>
              </a:rPr>
              <a:t>Colorado </a:t>
            </a:r>
            <a:endParaRPr sz="1843">
              <a:solidFill>
                <a:schemeClr val="dk1"/>
              </a:solidFill>
            </a:endParaRPr>
          </a:p>
          <a:p>
            <a:pPr indent="-345655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■"/>
            </a:pPr>
            <a:r>
              <a:rPr lang="en" sz="1843">
                <a:solidFill>
                  <a:schemeClr val="dk1"/>
                </a:solidFill>
              </a:rPr>
              <a:t>Aspen, Owl Creek Chase</a:t>
            </a:r>
            <a:endParaRPr sz="1843">
              <a:solidFill>
                <a:schemeClr val="dk1"/>
              </a:solidFill>
            </a:endParaRPr>
          </a:p>
          <a:p>
            <a:pPr indent="-345655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■"/>
            </a:pPr>
            <a:r>
              <a:rPr lang="en" sz="1843">
                <a:solidFill>
                  <a:schemeClr val="dk1"/>
                </a:solidFill>
              </a:rPr>
              <a:t>Crested Butte, Alley Loop</a:t>
            </a:r>
            <a:endParaRPr sz="1843">
              <a:solidFill>
                <a:schemeClr val="dk1"/>
              </a:solidFill>
            </a:endParaRPr>
          </a:p>
          <a:p>
            <a:pPr indent="-34565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➢"/>
            </a:pPr>
            <a:r>
              <a:rPr b="1" lang="en" sz="1843">
                <a:solidFill>
                  <a:schemeClr val="dk1"/>
                </a:solidFill>
              </a:rPr>
              <a:t>Nordic Centers</a:t>
            </a:r>
            <a:endParaRPr b="1" sz="1843">
              <a:solidFill>
                <a:schemeClr val="dk1"/>
              </a:solidFill>
            </a:endParaRPr>
          </a:p>
          <a:p>
            <a:pPr indent="-345655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■"/>
            </a:pPr>
            <a:r>
              <a:rPr lang="en" sz="1843">
                <a:solidFill>
                  <a:schemeClr val="dk1"/>
                </a:solidFill>
              </a:rPr>
              <a:t>Frisco Nordic Center</a:t>
            </a:r>
            <a:endParaRPr sz="1843">
              <a:solidFill>
                <a:schemeClr val="dk1"/>
              </a:solidFill>
            </a:endParaRPr>
          </a:p>
          <a:p>
            <a:pPr indent="-345655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Char char="■"/>
            </a:pPr>
            <a:r>
              <a:rPr lang="en" sz="1843">
                <a:solidFill>
                  <a:schemeClr val="dk1"/>
                </a:solidFill>
              </a:rPr>
              <a:t>YMCA of the Rockies</a:t>
            </a:r>
            <a:endParaRPr sz="1843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311700" y="189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274E13"/>
                </a:solidFill>
              </a:rPr>
              <a:t>Methow Valley, Washington Feb. 8 - 14, 2023 </a:t>
            </a:r>
            <a:endParaRPr b="1" sz="3000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4"/>
          <p:cNvSpPr txBox="1"/>
          <p:nvPr/>
        </p:nvSpPr>
        <p:spPr>
          <a:xfrm>
            <a:off x="5034988" y="4304025"/>
            <a:ext cx="324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91" name="Google Shape;191;p34"/>
          <p:cNvSpPr txBox="1"/>
          <p:nvPr/>
        </p:nvSpPr>
        <p:spPr>
          <a:xfrm>
            <a:off x="633738" y="4304025"/>
            <a:ext cx="298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92" name="Google Shape;192;p34"/>
          <p:cNvPicPr preferRelativeResize="0"/>
          <p:nvPr/>
        </p:nvPicPr>
        <p:blipFill rotWithShape="1">
          <a:blip r:embed="rId3">
            <a:alphaModFix/>
          </a:blip>
          <a:srcRect b="0" l="0" r="0" t="4897"/>
          <a:stretch/>
        </p:blipFill>
        <p:spPr>
          <a:xfrm>
            <a:off x="311700" y="945501"/>
            <a:ext cx="4116700" cy="29363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34"/>
          <p:cNvPicPr preferRelativeResize="0"/>
          <p:nvPr/>
        </p:nvPicPr>
        <p:blipFill rotWithShape="1">
          <a:blip r:embed="rId4">
            <a:alphaModFix/>
          </a:blip>
          <a:srcRect b="1700" l="0" r="0" t="0"/>
          <a:stretch/>
        </p:blipFill>
        <p:spPr>
          <a:xfrm>
            <a:off x="4666288" y="945500"/>
            <a:ext cx="3982828" cy="29363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34"/>
          <p:cNvSpPr txBox="1"/>
          <p:nvPr/>
        </p:nvSpPr>
        <p:spPr>
          <a:xfrm>
            <a:off x="1248200" y="4065575"/>
            <a:ext cx="693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200 Km of Ski Trails!</a:t>
            </a:r>
            <a:endParaRPr b="1"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311700" y="395475"/>
            <a:ext cx="8520600" cy="5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Ski </a:t>
            </a:r>
            <a:r>
              <a:rPr lang="en">
                <a:solidFill>
                  <a:srgbClr val="274E13"/>
                </a:solidFill>
              </a:rPr>
              <a:t>Methow Valley, Washington!</a:t>
            </a:r>
            <a:endParaRPr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 </a:t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/>
              <a:t>Sun Mountain Lodge</a:t>
            </a:r>
            <a:endParaRPr b="1" sz="1800"/>
          </a:p>
        </p:txBody>
      </p:sp>
      <p:sp>
        <p:nvSpPr>
          <p:cNvPr id="201" name="Google Shape;201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/>
              <a:t>Methow Valley Mountain Range</a:t>
            </a:r>
            <a:endParaRPr b="1" sz="1800"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75" y="1652250"/>
            <a:ext cx="3912151" cy="25157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4">
            <a:alphaModFix/>
          </a:blip>
          <a:srcRect b="5669" l="0" r="0" t="0"/>
          <a:stretch/>
        </p:blipFill>
        <p:spPr>
          <a:xfrm>
            <a:off x="5054313" y="1652250"/>
            <a:ext cx="3556076" cy="251574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311700" y="27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45F06"/>
                </a:solidFill>
              </a:rPr>
              <a:t>Anchorage Alaska: Feb. 27 - March 5, 2025</a:t>
            </a:r>
            <a:endParaRPr b="1" sz="3000">
              <a:solidFill>
                <a:srgbClr val="B45F06"/>
              </a:solidFill>
            </a:endParaRPr>
          </a:p>
        </p:txBody>
      </p:sp>
      <p:sp>
        <p:nvSpPr>
          <p:cNvPr id="209" name="Google Shape;209;p36"/>
          <p:cNvSpPr txBox="1"/>
          <p:nvPr>
            <p:ph idx="1" type="body"/>
          </p:nvPr>
        </p:nvSpPr>
        <p:spPr>
          <a:xfrm>
            <a:off x="486725" y="1525950"/>
            <a:ext cx="8345700" cy="30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 b="32297" l="0" r="0" t="16338"/>
          <a:stretch/>
        </p:blipFill>
        <p:spPr>
          <a:xfrm>
            <a:off x="267125" y="1164475"/>
            <a:ext cx="8609751" cy="331662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/>
          <p:nvPr>
            <p:ph type="title"/>
          </p:nvPr>
        </p:nvSpPr>
        <p:spPr>
          <a:xfrm>
            <a:off x="377475" y="21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45F06"/>
                </a:solidFill>
              </a:rPr>
              <a:t>Iditarod Ceremonial Start in Anchorage </a:t>
            </a:r>
            <a:endParaRPr>
              <a:solidFill>
                <a:srgbClr val="B45F06"/>
              </a:solidFill>
            </a:endParaRPr>
          </a:p>
        </p:txBody>
      </p:sp>
      <p:sp>
        <p:nvSpPr>
          <p:cNvPr id="216" name="Google Shape;216;p37"/>
          <p:cNvSpPr txBox="1"/>
          <p:nvPr>
            <p:ph idx="1" type="body"/>
          </p:nvPr>
        </p:nvSpPr>
        <p:spPr>
          <a:xfrm>
            <a:off x="198675" y="1158800"/>
            <a:ext cx="86994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625" y="1143000"/>
            <a:ext cx="9144003" cy="285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type="title"/>
          </p:nvPr>
        </p:nvSpPr>
        <p:spPr>
          <a:xfrm>
            <a:off x="374300" y="122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B45F06"/>
                </a:solidFill>
              </a:rPr>
              <a:t>Tour of Anchorage Race</a:t>
            </a:r>
            <a:endParaRPr sz="4800">
              <a:solidFill>
                <a:srgbClr val="B45F06"/>
              </a:solidFill>
            </a:endParaRPr>
          </a:p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8"/>
          <p:cNvPicPr preferRelativeResize="0"/>
          <p:nvPr/>
        </p:nvPicPr>
        <p:blipFill rotWithShape="1">
          <a:blip r:embed="rId3">
            <a:alphaModFix/>
          </a:blip>
          <a:srcRect b="0" l="0" r="0" t="16576"/>
          <a:stretch/>
        </p:blipFill>
        <p:spPr>
          <a:xfrm>
            <a:off x="1629250" y="1112825"/>
            <a:ext cx="5885501" cy="368234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>
            <p:ph type="title"/>
          </p:nvPr>
        </p:nvSpPr>
        <p:spPr>
          <a:xfrm>
            <a:off x="1084625" y="589625"/>
            <a:ext cx="74715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5F06"/>
                </a:solidFill>
              </a:rPr>
              <a:t>EXPLORE ALASKA’S GLACIERS</a:t>
            </a:r>
            <a:endParaRPr>
              <a:solidFill>
                <a:srgbClr val="B45F06"/>
              </a:solidFill>
            </a:endParaRPr>
          </a:p>
        </p:txBody>
      </p:sp>
      <p:sp>
        <p:nvSpPr>
          <p:cNvPr id="230" name="Google Shape;230;p3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9"/>
          <p:cNvSpPr txBox="1"/>
          <p:nvPr/>
        </p:nvSpPr>
        <p:spPr>
          <a:xfrm>
            <a:off x="5435200" y="4441325"/>
            <a:ext cx="4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86550"/>
            <a:ext cx="3839498" cy="28796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3" name="Google Shape;23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86562"/>
            <a:ext cx="3839498" cy="28796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p39"/>
          <p:cNvSpPr txBox="1"/>
          <p:nvPr/>
        </p:nvSpPr>
        <p:spPr>
          <a:xfrm>
            <a:off x="1974200" y="4401400"/>
            <a:ext cx="5381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Nordic skate to Portage Glacier</a:t>
            </a:r>
            <a:endParaRPr sz="2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B45F06"/>
                </a:solidFill>
              </a:rPr>
              <a:t>Moose and Mountain views at Hilltop Ski Area</a:t>
            </a:r>
            <a:endParaRPr sz="3020">
              <a:solidFill>
                <a:srgbClr val="B45F06"/>
              </a:solidFill>
            </a:endParaRPr>
          </a:p>
        </p:txBody>
      </p:sp>
      <p:sp>
        <p:nvSpPr>
          <p:cNvPr id="240" name="Google Shape;24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00" y="1238475"/>
            <a:ext cx="4197801" cy="314835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40"/>
          <p:cNvPicPr preferRelativeResize="0"/>
          <p:nvPr/>
        </p:nvPicPr>
        <p:blipFill rotWithShape="1">
          <a:blip r:embed="rId4">
            <a:alphaModFix/>
          </a:blip>
          <a:srcRect b="8676" l="9758" r="12480" t="5331"/>
          <a:stretch/>
        </p:blipFill>
        <p:spPr>
          <a:xfrm>
            <a:off x="5029100" y="1238475"/>
            <a:ext cx="3795942" cy="314835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-228525" y="803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     </a:t>
            </a:r>
            <a:r>
              <a:rPr b="1" lang="en" sz="3000">
                <a:solidFill>
                  <a:srgbClr val="B45F06"/>
                </a:solidFill>
              </a:rPr>
              <a:t>Master National Competitions</a:t>
            </a:r>
            <a:endParaRPr b="1" sz="3000">
              <a:solidFill>
                <a:srgbClr val="B45F06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48" name="Google Shape;248;p41"/>
          <p:cNvSpPr txBox="1"/>
          <p:nvPr/>
        </p:nvSpPr>
        <p:spPr>
          <a:xfrm>
            <a:off x="-144900" y="90075"/>
            <a:ext cx="94338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77">
                <a:solidFill>
                  <a:srgbClr val="2275B4"/>
                </a:solidFill>
              </a:rPr>
              <a:t>Ski Adventures Across the USA</a:t>
            </a:r>
            <a:endParaRPr>
              <a:solidFill>
                <a:srgbClr val="2275B4"/>
              </a:solidFill>
            </a:endParaRPr>
          </a:p>
        </p:txBody>
      </p:sp>
      <p:pic>
        <p:nvPicPr>
          <p:cNvPr descr="ACXS logo" id="249" name="Google Shape;2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725" y="3350575"/>
            <a:ext cx="142875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 txBox="1"/>
          <p:nvPr/>
        </p:nvSpPr>
        <p:spPr>
          <a:xfrm>
            <a:off x="1672500" y="1672975"/>
            <a:ext cx="51012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95057"/>
                </a:solidFill>
              </a:rPr>
              <a:t>Join AXCS</a:t>
            </a:r>
            <a:endParaRPr sz="1800">
              <a:solidFill>
                <a:srgbClr val="49505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43A40"/>
                </a:solidFill>
              </a:rPr>
              <a:t>Great benefits year-round!</a:t>
            </a:r>
            <a:endParaRPr sz="1800">
              <a:solidFill>
                <a:srgbClr val="343A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43A40"/>
                </a:solidFill>
              </a:rPr>
              <a:t> Both USA &amp; international memberships.</a:t>
            </a:r>
            <a:endParaRPr sz="1800">
              <a:solidFill>
                <a:srgbClr val="343A40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highlight>
                  <a:srgbClr val="363675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 Today</a:t>
            </a:r>
            <a:endParaRPr sz="1800">
              <a:solidFill>
                <a:srgbClr val="FFFFFF"/>
              </a:solidFill>
              <a:highlight>
                <a:srgbClr val="363675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D212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ctrTitle"/>
          </p:nvPr>
        </p:nvSpPr>
        <p:spPr>
          <a:xfrm>
            <a:off x="311700" y="330375"/>
            <a:ext cx="8520600" cy="1130100"/>
          </a:xfrm>
          <a:prstGeom prst="rect">
            <a:avLst/>
          </a:prstGeom>
          <a:effectLst>
            <a:outerShdw blurRad="85725" rotWithShape="0" algn="bl" dir="528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Bemidji State Park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title"/>
          </p:nvPr>
        </p:nvSpPr>
        <p:spPr>
          <a:xfrm>
            <a:off x="3902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75B4"/>
                </a:solidFill>
              </a:rPr>
              <a:t>Ski Adventures Across the Globe!</a:t>
            </a:r>
            <a:endParaRPr sz="3600">
              <a:solidFill>
                <a:srgbClr val="2275B4"/>
              </a:solidFill>
            </a:endParaRPr>
          </a:p>
        </p:txBody>
      </p:sp>
      <p:sp>
        <p:nvSpPr>
          <p:cNvPr id="256" name="Google Shape;256;p42"/>
          <p:cNvSpPr txBox="1"/>
          <p:nvPr>
            <p:ph idx="1" type="body"/>
          </p:nvPr>
        </p:nvSpPr>
        <p:spPr>
          <a:xfrm>
            <a:off x="221675" y="572700"/>
            <a:ext cx="8520600" cy="17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52"/>
              <a:t>World Master Race </a:t>
            </a:r>
            <a:r>
              <a:rPr b="1" lang="en" sz="3552"/>
              <a:t>Events</a:t>
            </a:r>
            <a:endParaRPr b="1" sz="3552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75"/>
          </a:p>
        </p:txBody>
      </p:sp>
      <p:sp>
        <p:nvSpPr>
          <p:cNvPr id="257" name="Google Shape;257;p42"/>
          <p:cNvSpPr txBox="1"/>
          <p:nvPr/>
        </p:nvSpPr>
        <p:spPr>
          <a:xfrm>
            <a:off x="-143700" y="1958263"/>
            <a:ext cx="4715700" cy="21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94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5081"/>
              </a:buClr>
              <a:buSzPts val="2376"/>
              <a:buFont typeface="Verdana"/>
              <a:buChar char="❖"/>
            </a:pPr>
            <a:r>
              <a:rPr lang="en" sz="2375">
                <a:solidFill>
                  <a:srgbClr val="2D5081"/>
                </a:solidFill>
                <a:highlight>
                  <a:srgbClr val="F8F8F8"/>
                </a:highlight>
                <a:latin typeface="Verdana"/>
                <a:ea typeface="Verdana"/>
                <a:cs typeface="Verdana"/>
                <a:sym typeface="Verdana"/>
              </a:rPr>
              <a:t>2024: </a:t>
            </a:r>
            <a:r>
              <a:rPr lang="en" sz="2375">
                <a:solidFill>
                  <a:srgbClr val="2D508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Vuokatti/FIN</a:t>
            </a:r>
            <a:endParaRPr sz="2375">
              <a:solidFill>
                <a:srgbClr val="2D508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794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5081"/>
              </a:buClr>
              <a:buSzPts val="2376"/>
              <a:buFont typeface="Verdana"/>
              <a:buChar char="❖"/>
            </a:pPr>
            <a:r>
              <a:rPr lang="en" sz="2375">
                <a:solidFill>
                  <a:srgbClr val="2D5081"/>
                </a:solidFill>
                <a:highlight>
                  <a:srgbClr val="F8F8F8"/>
                </a:highlight>
                <a:latin typeface="Verdana"/>
                <a:ea typeface="Verdana"/>
                <a:cs typeface="Verdana"/>
                <a:sym typeface="Verdana"/>
              </a:rPr>
              <a:t>2025: Klosters/SUI</a:t>
            </a:r>
            <a:endParaRPr sz="2375">
              <a:solidFill>
                <a:srgbClr val="2D5081"/>
              </a:solidFill>
              <a:highlight>
                <a:srgbClr val="F8F8F8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7945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5081"/>
              </a:buClr>
              <a:buSzPts val="2376"/>
              <a:buFont typeface="Verdana"/>
              <a:buChar char="❖"/>
            </a:pPr>
            <a:r>
              <a:rPr lang="en" sz="2375">
                <a:solidFill>
                  <a:srgbClr val="2D5081"/>
                </a:solidFill>
                <a:highlight>
                  <a:srgbClr val="F8F8F8"/>
                </a:highlight>
                <a:latin typeface="Verdana"/>
                <a:ea typeface="Verdana"/>
                <a:cs typeface="Verdana"/>
                <a:sym typeface="Verdana"/>
              </a:rPr>
              <a:t>2026: Italy</a:t>
            </a:r>
            <a:endParaRPr sz="2375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8" name="Google Shape;25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5250" y="1474350"/>
            <a:ext cx="4216850" cy="31626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>
                <a:solidFill>
                  <a:srgbClr val="2275B4"/>
                </a:solidFill>
              </a:rPr>
              <a:t>Ski Adventures Across the Globe!</a:t>
            </a:r>
            <a:endParaRPr sz="4020">
              <a:solidFill>
                <a:srgbClr val="2275B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/>
              <a:t>Worldloppet Events</a:t>
            </a:r>
            <a:endParaRPr sz="3000"/>
          </a:p>
        </p:txBody>
      </p:sp>
      <p:sp>
        <p:nvSpPr>
          <p:cNvPr id="264" name="Google Shape;264;p43"/>
          <p:cNvSpPr txBox="1"/>
          <p:nvPr>
            <p:ph idx="1" type="body"/>
          </p:nvPr>
        </p:nvSpPr>
        <p:spPr>
          <a:xfrm>
            <a:off x="384950" y="1996575"/>
            <a:ext cx="906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73CF"/>
              </a:solidFill>
              <a:highlight>
                <a:srgbClr val="FFFFFF"/>
              </a:highlight>
            </a:endParaRPr>
          </a:p>
          <a:p>
            <a:pPr indent="-376237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❖"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</a:rPr>
              <a:t>Founded in June 10th 1978 in Uppsala, Sweden</a:t>
            </a:r>
            <a:endParaRPr sz="3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76237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❖"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</a:rPr>
              <a:t>20 long-distance ski races </a:t>
            </a:r>
            <a:endParaRPr sz="3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76237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❖"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</a:rPr>
              <a:t>Europe, America, Asia and Oceania</a:t>
            </a:r>
            <a:endParaRPr sz="3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73CF"/>
              </a:solidFill>
              <a:highlight>
                <a:srgbClr val="FFFFFF"/>
              </a:highlight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73CF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73CF"/>
                </a:solidFill>
                <a:highlight>
                  <a:srgbClr val="FFFFFF"/>
                </a:highlight>
              </a:rPr>
              <a:t>Europe Worldloppet Events</a:t>
            </a:r>
            <a:endParaRPr sz="3600"/>
          </a:p>
        </p:txBody>
      </p:sp>
      <p:sp>
        <p:nvSpPr>
          <p:cNvPr id="270" name="Google Shape;270;p44"/>
          <p:cNvSpPr txBox="1"/>
          <p:nvPr>
            <p:ph idx="1" type="body"/>
          </p:nvPr>
        </p:nvSpPr>
        <p:spPr>
          <a:xfrm>
            <a:off x="469250" y="13550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60484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307">
                <a:solidFill>
                  <a:schemeClr val="dk1"/>
                </a:solidFill>
                <a:highlight>
                  <a:srgbClr val="FFFFFF"/>
                </a:highlight>
              </a:rPr>
              <a:t>Jizerská Padesátka (CZE),</a:t>
            </a:r>
            <a:endParaRPr sz="8307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60484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307">
                <a:solidFill>
                  <a:schemeClr val="dk1"/>
                </a:solidFill>
                <a:highlight>
                  <a:srgbClr val="FFFFFF"/>
                </a:highlight>
              </a:rPr>
              <a:t>Dolomitenlauf (AUT),</a:t>
            </a:r>
            <a:endParaRPr sz="8307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60484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307">
                <a:solidFill>
                  <a:schemeClr val="dk1"/>
                </a:solidFill>
                <a:highlight>
                  <a:srgbClr val="FFFFFF"/>
                </a:highlight>
              </a:rPr>
              <a:t>Marcialonga (ITA),</a:t>
            </a:r>
            <a:endParaRPr sz="8307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60484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307">
                <a:solidFill>
                  <a:schemeClr val="dk1"/>
                </a:solidFill>
                <a:highlight>
                  <a:srgbClr val="FFFFFF"/>
                </a:highlight>
              </a:rPr>
              <a:t>König Ludwig Lauf (GER),</a:t>
            </a:r>
            <a:endParaRPr sz="8307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60484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307">
                <a:solidFill>
                  <a:schemeClr val="dk1"/>
                </a:solidFill>
                <a:highlight>
                  <a:srgbClr val="FFFFFF"/>
                </a:highlight>
              </a:rPr>
              <a:t>Tartu Maraton (EST),</a:t>
            </a:r>
            <a:endParaRPr sz="8307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60484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307">
                <a:solidFill>
                  <a:schemeClr val="dk1"/>
                </a:solidFill>
                <a:highlight>
                  <a:srgbClr val="FFFFFF"/>
                </a:highlight>
              </a:rPr>
              <a:t>La Transjurassienne (FRA),</a:t>
            </a:r>
            <a:endParaRPr sz="8307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307">
              <a:solidFill>
                <a:srgbClr val="0073CF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73CF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0073CF"/>
              </a:solidFill>
              <a:highlight>
                <a:srgbClr val="FFFFFF"/>
              </a:highlight>
            </a:endParaRPr>
          </a:p>
        </p:txBody>
      </p:sp>
      <p:sp>
        <p:nvSpPr>
          <p:cNvPr id="271" name="Google Shape;271;p44"/>
          <p:cNvSpPr txBox="1"/>
          <p:nvPr>
            <p:ph idx="2" type="body"/>
          </p:nvPr>
        </p:nvSpPr>
        <p:spPr>
          <a:xfrm>
            <a:off x="4469150" y="13550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</a:rPr>
              <a:t>Finlandia-hiihto (FIN),</a:t>
            </a:r>
            <a:endParaRPr sz="2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</a:rPr>
              <a:t>Vasaloppet (SWE),</a:t>
            </a:r>
            <a:endParaRPr sz="2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</a:rPr>
              <a:t>Engadin Skimarathon (SUI),</a:t>
            </a:r>
            <a:endParaRPr sz="2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</a:rPr>
              <a:t>Birkebeinerrennet (NOR),</a:t>
            </a:r>
            <a:endParaRPr sz="2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</a:rPr>
              <a:t>Bieg Piastow (POL),</a:t>
            </a:r>
            <a:endParaRPr sz="2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</a:rPr>
              <a:t>Fossavatn Ski Marathon (ISL)</a:t>
            </a:r>
            <a:endParaRPr sz="2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275B4"/>
                </a:solidFill>
              </a:rPr>
              <a:t>Worldl</a:t>
            </a:r>
            <a:r>
              <a:rPr lang="en" sz="4000">
                <a:solidFill>
                  <a:srgbClr val="2275B4"/>
                </a:solidFill>
              </a:rPr>
              <a:t>oppet Events</a:t>
            </a:r>
            <a:endParaRPr sz="4000">
              <a:solidFill>
                <a:srgbClr val="2275B4"/>
              </a:solidFill>
            </a:endParaRPr>
          </a:p>
        </p:txBody>
      </p:sp>
      <p:sp>
        <p:nvSpPr>
          <p:cNvPr id="277" name="Google Shape;277;p45"/>
          <p:cNvSpPr txBox="1"/>
          <p:nvPr>
            <p:ph idx="1" type="body"/>
          </p:nvPr>
        </p:nvSpPr>
        <p:spPr>
          <a:xfrm>
            <a:off x="311700" y="1343800"/>
            <a:ext cx="462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highlight>
                  <a:srgbClr val="FFFFFF"/>
                </a:highlight>
              </a:rPr>
              <a:t>Asia</a:t>
            </a:r>
            <a:endParaRPr b="1"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2527" lvl="0" marL="457200" rtl="0" algn="l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114">
                <a:solidFill>
                  <a:schemeClr val="dk1"/>
                </a:solidFill>
                <a:highlight>
                  <a:srgbClr val="FFFFFF"/>
                </a:highlight>
              </a:rPr>
              <a:t>Sapporo International Ski Marathon (JPN),</a:t>
            </a:r>
            <a:endParaRPr sz="2114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2527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114">
                <a:solidFill>
                  <a:schemeClr val="dk1"/>
                </a:solidFill>
                <a:highlight>
                  <a:srgbClr val="FFFFFF"/>
                </a:highlight>
              </a:rPr>
              <a:t>Vasaloppet China (CHN)</a:t>
            </a:r>
            <a:endParaRPr sz="2114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highlight>
                  <a:srgbClr val="FFFFFF"/>
                </a:highlight>
              </a:rPr>
              <a:t>Australia &amp; Oceania</a:t>
            </a:r>
            <a:endParaRPr b="1"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124" lvl="0" marL="457200" rtl="0" algn="l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30">
                <a:solidFill>
                  <a:schemeClr val="dk1"/>
                </a:solidFill>
                <a:highlight>
                  <a:srgbClr val="FFFFFF"/>
                </a:highlight>
              </a:rPr>
              <a:t>Kangaroo Hoppet (AUS),</a:t>
            </a:r>
            <a:endParaRPr sz="223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124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30">
                <a:solidFill>
                  <a:schemeClr val="dk1"/>
                </a:solidFill>
                <a:highlight>
                  <a:srgbClr val="FFFFFF"/>
                </a:highlight>
              </a:rPr>
              <a:t>Merino Muster Race (NZL) </a:t>
            </a:r>
            <a:endParaRPr sz="223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124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5061"/>
              <a:buChar char="●"/>
            </a:pPr>
            <a:r>
              <a:rPr lang="en" sz="1938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Gunnar’s Nordic Adventures from Kangaroo Hoppet 2022</a:t>
            </a:r>
            <a:endParaRPr sz="1938">
              <a:solidFill>
                <a:srgbClr val="0073CF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5"/>
          <p:cNvSpPr txBox="1"/>
          <p:nvPr>
            <p:ph idx="2" type="body"/>
          </p:nvPr>
        </p:nvSpPr>
        <p:spPr>
          <a:xfrm>
            <a:off x="4729325" y="1343800"/>
            <a:ext cx="372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</a:rPr>
              <a:t>North and South America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6550" lvl="0" marL="457200" rtl="0" algn="l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</a:rPr>
              <a:t>American Birkebeiner (USA),</a:t>
            </a:r>
            <a:endParaRPr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655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</a:rPr>
              <a:t>Gatineau Loppet (CAN),</a:t>
            </a:r>
            <a:endParaRPr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655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</a:rPr>
              <a:t>Ushuaia Loppet (ARG) </a:t>
            </a:r>
            <a:endParaRPr sz="17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/>
          <p:nvPr>
            <p:ph type="title"/>
          </p:nvPr>
        </p:nvSpPr>
        <p:spPr>
          <a:xfrm>
            <a:off x="266675" y="253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B45F06"/>
                </a:solidFill>
                <a:highlight>
                  <a:srgbClr val="FFFFFF"/>
                </a:highlight>
              </a:rPr>
              <a:t>Engadin Skimarathon (SUI)</a:t>
            </a:r>
            <a:endParaRPr sz="40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highlight>
                <a:srgbClr val="FFFFFF"/>
              </a:highlight>
            </a:endParaRPr>
          </a:p>
        </p:txBody>
      </p:sp>
      <p:sp>
        <p:nvSpPr>
          <p:cNvPr id="284" name="Google Shape;284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6"/>
          <p:cNvPicPr preferRelativeResize="0"/>
          <p:nvPr/>
        </p:nvPicPr>
        <p:blipFill rotWithShape="1">
          <a:blip r:embed="rId3">
            <a:alphaModFix/>
          </a:blip>
          <a:srcRect b="5722" l="0" r="0" t="0"/>
          <a:stretch/>
        </p:blipFill>
        <p:spPr>
          <a:xfrm>
            <a:off x="311700" y="1269675"/>
            <a:ext cx="4242652" cy="299992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450" y="1269682"/>
            <a:ext cx="3999898" cy="299991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311700" y="287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B45F06"/>
                </a:solidFill>
              </a:rPr>
              <a:t>Goms, Switzerland</a:t>
            </a:r>
            <a:endParaRPr sz="4000">
              <a:solidFill>
                <a:srgbClr val="B45F06"/>
              </a:solidFill>
            </a:endParaRPr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7"/>
          <p:cNvPicPr preferRelativeResize="0"/>
          <p:nvPr/>
        </p:nvPicPr>
        <p:blipFill rotWithShape="1">
          <a:blip r:embed="rId3">
            <a:alphaModFix/>
          </a:blip>
          <a:srcRect b="13253" l="0" r="0" t="22408"/>
          <a:stretch/>
        </p:blipFill>
        <p:spPr>
          <a:xfrm>
            <a:off x="382838" y="1152475"/>
            <a:ext cx="3857626" cy="330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7"/>
          <p:cNvPicPr preferRelativeResize="0"/>
          <p:nvPr/>
        </p:nvPicPr>
        <p:blipFill rotWithShape="1">
          <a:blip r:embed="rId4">
            <a:alphaModFix/>
          </a:blip>
          <a:srcRect b="14349" l="0" r="0" t="6978"/>
          <a:stretch/>
        </p:blipFill>
        <p:spPr>
          <a:xfrm>
            <a:off x="4923106" y="1146550"/>
            <a:ext cx="3256842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/>
          <p:nvPr>
            <p:ph type="title"/>
          </p:nvPr>
        </p:nvSpPr>
        <p:spPr>
          <a:xfrm>
            <a:off x="311700" y="141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>
                <a:solidFill>
                  <a:srgbClr val="B45F06"/>
                </a:solidFill>
                <a:highlight>
                  <a:srgbClr val="FFFFFF"/>
                </a:highlight>
              </a:rPr>
              <a:t>Fossavatn Ski Marathon (ISL)</a:t>
            </a:r>
            <a:endParaRPr sz="4000">
              <a:solidFill>
                <a:srgbClr val="B45F06"/>
              </a:solidFill>
            </a:endParaRPr>
          </a:p>
        </p:txBody>
      </p:sp>
      <p:sp>
        <p:nvSpPr>
          <p:cNvPr id="302" name="Google Shape;302;p4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574" y="984000"/>
            <a:ext cx="5802450" cy="38731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type="title"/>
          </p:nvPr>
        </p:nvSpPr>
        <p:spPr>
          <a:xfrm>
            <a:off x="311700" y="163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6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>
                <a:solidFill>
                  <a:srgbClr val="B45F06"/>
                </a:solidFill>
                <a:highlight>
                  <a:srgbClr val="FFFFFF"/>
                </a:highlight>
              </a:rPr>
              <a:t>Birkebeinerrennet, Norway</a:t>
            </a:r>
            <a:endParaRPr sz="4000">
              <a:solidFill>
                <a:srgbClr val="B45F06"/>
              </a:solidFill>
            </a:endParaRPr>
          </a:p>
        </p:txBody>
      </p:sp>
      <p:sp>
        <p:nvSpPr>
          <p:cNvPr id="310" name="Google Shape;310;p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304799" cy="322524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3" name="Google Shape;313;p49"/>
          <p:cNvPicPr preferRelativeResize="0"/>
          <p:nvPr/>
        </p:nvPicPr>
        <p:blipFill rotWithShape="1">
          <a:blip r:embed="rId4">
            <a:alphaModFix/>
          </a:blip>
          <a:srcRect b="0" l="0" r="23147" t="1205"/>
          <a:stretch/>
        </p:blipFill>
        <p:spPr>
          <a:xfrm>
            <a:off x="5060625" y="1152475"/>
            <a:ext cx="3543440" cy="34163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45F06"/>
                </a:solidFill>
              </a:rPr>
              <a:t>Ski Adventures in Canada!</a:t>
            </a:r>
            <a:endParaRPr b="1" sz="4000">
              <a:solidFill>
                <a:srgbClr val="B45F06"/>
              </a:solidFill>
            </a:endParaRPr>
          </a:p>
        </p:txBody>
      </p:sp>
      <p:sp>
        <p:nvSpPr>
          <p:cNvPr id="319" name="Google Shape;319;p50"/>
          <p:cNvSpPr txBox="1"/>
          <p:nvPr>
            <p:ph idx="1" type="body"/>
          </p:nvPr>
        </p:nvSpPr>
        <p:spPr>
          <a:xfrm>
            <a:off x="81050" y="1243825"/>
            <a:ext cx="510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39902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84"/>
              <a:buChar char="❖"/>
            </a:pPr>
            <a:r>
              <a:rPr lang="en" sz="2683">
                <a:solidFill>
                  <a:schemeClr val="dk1"/>
                </a:solidFill>
              </a:rPr>
              <a:t>SilverStar, Canada </a:t>
            </a:r>
            <a:endParaRPr sz="2683">
              <a:solidFill>
                <a:schemeClr val="dk1"/>
              </a:solidFill>
            </a:endParaRPr>
          </a:p>
          <a:p>
            <a:pPr indent="-39902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84"/>
              <a:buChar char="❖"/>
            </a:pPr>
            <a:r>
              <a:rPr lang="en" sz="2683">
                <a:solidFill>
                  <a:schemeClr val="dk1"/>
                </a:solidFill>
              </a:rPr>
              <a:t>Canmore &amp; </a:t>
            </a:r>
            <a:r>
              <a:rPr lang="en" sz="2683">
                <a:solidFill>
                  <a:schemeClr val="dk1"/>
                </a:solidFill>
              </a:rPr>
              <a:t>Banff</a:t>
            </a:r>
            <a:r>
              <a:rPr lang="en" sz="2683">
                <a:solidFill>
                  <a:schemeClr val="dk1"/>
                </a:solidFill>
              </a:rPr>
              <a:t> Park </a:t>
            </a:r>
            <a:endParaRPr sz="2683">
              <a:solidFill>
                <a:schemeClr val="dk1"/>
              </a:solidFill>
            </a:endParaRPr>
          </a:p>
          <a:p>
            <a:pPr indent="-39902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84"/>
              <a:buChar char="❖"/>
            </a:pPr>
            <a:r>
              <a:rPr lang="en" sz="2683">
                <a:solidFill>
                  <a:schemeClr val="dk1"/>
                </a:solidFill>
                <a:highlight>
                  <a:srgbClr val="FFFFFF"/>
                </a:highlight>
              </a:rPr>
              <a:t>Gatineau, Ottawa,Ontario</a:t>
            </a:r>
            <a:endParaRPr sz="2683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9902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84"/>
              <a:buChar char="❖"/>
            </a:pPr>
            <a:r>
              <a:rPr lang="en" sz="2683">
                <a:solidFill>
                  <a:schemeClr val="dk1"/>
                </a:solidFill>
                <a:highlight>
                  <a:srgbClr val="FFFFFF"/>
                </a:highlight>
              </a:rPr>
              <a:t>Sleeping Giant,Thunder Bay </a:t>
            </a:r>
            <a:endParaRPr sz="2683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 rotWithShape="1">
          <a:blip r:embed="rId3">
            <a:alphaModFix/>
          </a:blip>
          <a:srcRect b="0" l="13344" r="0" t="0"/>
          <a:stretch/>
        </p:blipFill>
        <p:spPr>
          <a:xfrm>
            <a:off x="5096000" y="1426525"/>
            <a:ext cx="3736300" cy="32336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/>
          <p:nvPr>
            <p:ph type="title"/>
          </p:nvPr>
        </p:nvSpPr>
        <p:spPr>
          <a:xfrm>
            <a:off x="311700" y="301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45F06"/>
                </a:solidFill>
              </a:rPr>
              <a:t>SilverStar, B.C. Canada: Dec. 10 - 16, 2024</a:t>
            </a:r>
            <a:endParaRPr b="1" sz="3000">
              <a:solidFill>
                <a:srgbClr val="B45F06"/>
              </a:solidFill>
            </a:endParaRPr>
          </a:p>
        </p:txBody>
      </p:sp>
      <p:sp>
        <p:nvSpPr>
          <p:cNvPr id="327" name="Google Shape;327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28" name="Google Shape;328;p5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51"/>
          <p:cNvPicPr preferRelativeResize="0"/>
          <p:nvPr/>
        </p:nvPicPr>
        <p:blipFill rotWithShape="1">
          <a:blip r:embed="rId3">
            <a:alphaModFix/>
          </a:blip>
          <a:srcRect b="0" l="0" r="8273" t="0"/>
          <a:stretch/>
        </p:blipFill>
        <p:spPr>
          <a:xfrm>
            <a:off x="4939820" y="1152475"/>
            <a:ext cx="3834655" cy="31352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" name="Google Shape;33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475" y="1152473"/>
            <a:ext cx="4126349" cy="309475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ctrTitle"/>
          </p:nvPr>
        </p:nvSpPr>
        <p:spPr>
          <a:xfrm>
            <a:off x="311700" y="330375"/>
            <a:ext cx="8520600" cy="1130100"/>
          </a:xfrm>
          <a:prstGeom prst="rect">
            <a:avLst/>
          </a:prstGeom>
          <a:effectLst>
            <a:outerShdw blurRad="85725" rotWithShape="0" algn="bl" dir="528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Movil Maze, Bemidji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/>
          <p:nvPr>
            <p:ph type="title"/>
          </p:nvPr>
        </p:nvSpPr>
        <p:spPr>
          <a:xfrm>
            <a:off x="376550" y="5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45F06"/>
                </a:solidFill>
              </a:rPr>
              <a:t>SilverStar Trip Highlights </a:t>
            </a:r>
            <a:endParaRPr b="1" sz="3000">
              <a:solidFill>
                <a:srgbClr val="B45F06"/>
              </a:solidFill>
            </a:endParaRPr>
          </a:p>
        </p:txBody>
      </p:sp>
      <p:sp>
        <p:nvSpPr>
          <p:cNvPr id="336" name="Google Shape;336;p52"/>
          <p:cNvSpPr txBox="1"/>
          <p:nvPr>
            <p:ph idx="1" type="body"/>
          </p:nvPr>
        </p:nvSpPr>
        <p:spPr>
          <a:xfrm>
            <a:off x="416200" y="1550375"/>
            <a:ext cx="4467000" cy="32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sz="2400"/>
              <a:t>Ski-in ski-out lodging</a:t>
            </a:r>
            <a:endParaRPr sz="2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sz="2400"/>
              <a:t>100+ km of groomed trails</a:t>
            </a:r>
            <a:endParaRPr sz="2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sz="2400"/>
              <a:t>Point to point ski from Sovereign lake to SilverStar</a:t>
            </a:r>
            <a:endParaRPr sz="2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sz="2400"/>
              <a:t>Pre-dinner group appetizers/whirlpool social time.</a:t>
            </a:r>
            <a:endParaRPr sz="2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sz="2400"/>
              <a:t>Daily ski itinerary designed by your trip leaders.</a:t>
            </a:r>
            <a:endParaRPr sz="2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sz="2400"/>
              <a:t>Expert coaching with video feedback.</a:t>
            </a:r>
            <a:endParaRPr sz="2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sz="2400"/>
              <a:t>Top notch dining within walking distance!</a:t>
            </a:r>
            <a:endParaRPr sz="24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37" name="Google Shape;33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0400" y="1619725"/>
            <a:ext cx="3376998" cy="253274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/>
          <p:nvPr>
            <p:ph type="title"/>
          </p:nvPr>
        </p:nvSpPr>
        <p:spPr>
          <a:xfrm>
            <a:off x="311700" y="418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solidFill>
                  <a:srgbClr val="B45F06"/>
                </a:solidFill>
              </a:rPr>
              <a:t>Vista Views and Snow Covered Pine Trees</a:t>
            </a:r>
            <a:endParaRPr sz="3320">
              <a:solidFill>
                <a:srgbClr val="B45F06"/>
              </a:solidFill>
            </a:endParaRPr>
          </a:p>
        </p:txBody>
      </p:sp>
      <p:sp>
        <p:nvSpPr>
          <p:cNvPr id="343" name="Google Shape;343;p53"/>
          <p:cNvSpPr txBox="1"/>
          <p:nvPr>
            <p:ph idx="1" type="body"/>
          </p:nvPr>
        </p:nvSpPr>
        <p:spPr>
          <a:xfrm>
            <a:off x="248650" y="1152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975" y="1134200"/>
            <a:ext cx="2355299" cy="314037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5" name="Google Shape;34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175" y="1152500"/>
            <a:ext cx="4138373" cy="31037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B45F06"/>
                </a:solidFill>
              </a:rPr>
              <a:t>Ski Adventures Off The Beaten Path</a:t>
            </a:r>
            <a:endParaRPr b="1" sz="36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4"/>
          <p:cNvSpPr txBox="1"/>
          <p:nvPr>
            <p:ph idx="1" type="body"/>
          </p:nvPr>
        </p:nvSpPr>
        <p:spPr>
          <a:xfrm>
            <a:off x="356725" y="1422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❖"/>
            </a:pPr>
            <a:r>
              <a:rPr lang="en" sz="2900"/>
              <a:t>Central Gunflint Trails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❖"/>
            </a:pPr>
            <a:r>
              <a:rPr lang="en" sz="2900"/>
              <a:t>Bearskin Lodge 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❖"/>
            </a:pPr>
            <a:r>
              <a:rPr lang="en" sz="2900"/>
              <a:t>Golden Eagle Lodge</a:t>
            </a:r>
            <a:endParaRPr sz="29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900"/>
          </a:p>
        </p:txBody>
      </p:sp>
      <p:pic>
        <p:nvPicPr>
          <p:cNvPr id="352" name="Google Shape;352;p54"/>
          <p:cNvPicPr preferRelativeResize="0"/>
          <p:nvPr/>
        </p:nvPicPr>
        <p:blipFill rotWithShape="1">
          <a:blip r:embed="rId3">
            <a:alphaModFix/>
          </a:blip>
          <a:srcRect b="0" l="14053" r="16201" t="5784"/>
          <a:stretch/>
        </p:blipFill>
        <p:spPr>
          <a:xfrm>
            <a:off x="5047650" y="1353300"/>
            <a:ext cx="3440824" cy="34858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</a:rPr>
              <a:t>T</a:t>
            </a:r>
            <a:r>
              <a:rPr b="1" lang="en" sz="3600">
                <a:solidFill>
                  <a:srgbClr val="B45F06"/>
                </a:solidFill>
              </a:rPr>
              <a:t>he Banadad Ski Trail System</a:t>
            </a:r>
            <a:endParaRPr b="1" sz="36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900"/>
          </a:p>
        </p:txBody>
      </p:sp>
      <p:pic>
        <p:nvPicPr>
          <p:cNvPr id="359" name="Google Shape;359;p55"/>
          <p:cNvPicPr preferRelativeResize="0"/>
          <p:nvPr/>
        </p:nvPicPr>
        <p:blipFill rotWithShape="1">
          <a:blip r:embed="rId3">
            <a:alphaModFix/>
          </a:blip>
          <a:srcRect b="5639" l="28269" r="0" t="23952"/>
          <a:stretch/>
        </p:blipFill>
        <p:spPr>
          <a:xfrm>
            <a:off x="4694075" y="1428863"/>
            <a:ext cx="4138225" cy="30442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0" name="Google Shape;36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550" y="1462625"/>
            <a:ext cx="3971750" cy="297675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B45F06"/>
                </a:solidFill>
              </a:rPr>
              <a:t>Cross-Country Skiing in the BWCA</a:t>
            </a:r>
            <a:endParaRPr sz="3020">
              <a:solidFill>
                <a:srgbClr val="B45F06"/>
              </a:solidFill>
            </a:endParaRPr>
          </a:p>
        </p:txBody>
      </p:sp>
      <p:sp>
        <p:nvSpPr>
          <p:cNvPr id="366" name="Google Shape;366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56"/>
          <p:cNvPicPr preferRelativeResize="0"/>
          <p:nvPr/>
        </p:nvPicPr>
        <p:blipFill rotWithShape="1">
          <a:blip r:embed="rId3">
            <a:alphaModFix/>
          </a:blip>
          <a:srcRect b="0" l="0" r="0" t="26793"/>
          <a:stretch/>
        </p:blipFill>
        <p:spPr>
          <a:xfrm>
            <a:off x="696100" y="1152475"/>
            <a:ext cx="3391701" cy="331069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8" name="Google Shape;36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1152463"/>
            <a:ext cx="4143375" cy="31075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Backcountry Skiing in Montana</a:t>
            </a:r>
            <a:endParaRPr/>
          </a:p>
        </p:txBody>
      </p:sp>
      <p:sp>
        <p:nvSpPr>
          <p:cNvPr id="374" name="Google Shape;374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57"/>
          <p:cNvPicPr preferRelativeResize="0"/>
          <p:nvPr/>
        </p:nvPicPr>
        <p:blipFill rotWithShape="1">
          <a:blip r:embed="rId3">
            <a:alphaModFix/>
          </a:blip>
          <a:srcRect b="0" l="0" r="0" t="20666"/>
          <a:stretch/>
        </p:blipFill>
        <p:spPr>
          <a:xfrm>
            <a:off x="5037361" y="1152475"/>
            <a:ext cx="3511837" cy="371485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6" name="Google Shape;376;p57"/>
          <p:cNvPicPr preferRelativeResize="0"/>
          <p:nvPr/>
        </p:nvPicPr>
        <p:blipFill rotWithShape="1">
          <a:blip r:embed="rId4">
            <a:alphaModFix/>
          </a:blip>
          <a:srcRect b="2572" l="0" r="0" t="0"/>
          <a:stretch/>
        </p:blipFill>
        <p:spPr>
          <a:xfrm>
            <a:off x="977500" y="1152475"/>
            <a:ext cx="2859775" cy="3714852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8"/>
          <p:cNvSpPr txBox="1"/>
          <p:nvPr>
            <p:ph idx="1" type="body"/>
          </p:nvPr>
        </p:nvSpPr>
        <p:spPr>
          <a:xfrm>
            <a:off x="1094025" y="2059325"/>
            <a:ext cx="5086200" cy="33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/>
          </a:p>
          <a:p>
            <a:pPr indent="-350123" lvl="0" marL="457200" rtl="0" algn="l">
              <a:spcBef>
                <a:spcPts val="1200"/>
              </a:spcBef>
              <a:spcAft>
                <a:spcPts val="0"/>
              </a:spcAft>
              <a:buClr>
                <a:srgbClr val="11592F"/>
              </a:buClr>
              <a:buSzPct val="100000"/>
              <a:buChar char="❖"/>
            </a:pPr>
            <a:r>
              <a:rPr b="1" lang="en" sz="5888">
                <a:solidFill>
                  <a:srgbClr val="11592F"/>
                </a:solidFill>
              </a:rPr>
              <a:t>STRESS-FREE TRIPS</a:t>
            </a:r>
            <a:endParaRPr b="1" sz="5888">
              <a:solidFill>
                <a:srgbClr val="11592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5888">
              <a:solidFill>
                <a:srgbClr val="11592F"/>
              </a:solidFill>
            </a:endParaRPr>
          </a:p>
          <a:p>
            <a:pPr indent="-350123" lvl="0" marL="457200" rtl="0" algn="l">
              <a:spcBef>
                <a:spcPts val="1200"/>
              </a:spcBef>
              <a:spcAft>
                <a:spcPts val="0"/>
              </a:spcAft>
              <a:buClr>
                <a:srgbClr val="11592F"/>
              </a:buClr>
              <a:buSzPct val="100000"/>
              <a:buChar char="❖"/>
            </a:pPr>
            <a:r>
              <a:rPr b="1" lang="en" sz="5888">
                <a:solidFill>
                  <a:srgbClr val="11592F"/>
                </a:solidFill>
              </a:rPr>
              <a:t>EXPERT COACHING</a:t>
            </a:r>
            <a:endParaRPr b="1" sz="5888">
              <a:solidFill>
                <a:srgbClr val="11592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5888">
              <a:solidFill>
                <a:srgbClr val="11592F"/>
              </a:solidFill>
            </a:endParaRPr>
          </a:p>
          <a:p>
            <a:pPr indent="-350123" lvl="0" marL="457200" rtl="0" algn="l">
              <a:spcBef>
                <a:spcPts val="1200"/>
              </a:spcBef>
              <a:spcAft>
                <a:spcPts val="0"/>
              </a:spcAft>
              <a:buClr>
                <a:srgbClr val="11592F"/>
              </a:buClr>
              <a:buSzPct val="100000"/>
              <a:buChar char="❖"/>
            </a:pPr>
            <a:r>
              <a:rPr b="1" lang="en" sz="5888">
                <a:solidFill>
                  <a:srgbClr val="11592F"/>
                </a:solidFill>
              </a:rPr>
              <a:t>COMMUNITY CONNECTIONS</a:t>
            </a:r>
            <a:endParaRPr b="1" sz="5888">
              <a:solidFill>
                <a:srgbClr val="11592F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/>
              <a:t> </a:t>
            </a:r>
            <a:endParaRPr sz="30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58"/>
          <p:cNvPicPr preferRelativeResize="0"/>
          <p:nvPr/>
        </p:nvPicPr>
        <p:blipFill rotWithShape="1">
          <a:blip r:embed="rId3">
            <a:alphaModFix/>
          </a:blip>
          <a:srcRect b="15954" l="13309" r="9357" t="21404"/>
          <a:stretch/>
        </p:blipFill>
        <p:spPr>
          <a:xfrm>
            <a:off x="5740425" y="1903727"/>
            <a:ext cx="2657999" cy="26914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3" name="Google Shape;38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400" y="186275"/>
            <a:ext cx="7469624" cy="15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9"/>
          <p:cNvSpPr txBox="1"/>
          <p:nvPr>
            <p:ph type="title"/>
          </p:nvPr>
        </p:nvSpPr>
        <p:spPr>
          <a:xfrm>
            <a:off x="311700" y="101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B45F06"/>
                </a:solidFill>
              </a:rPr>
              <a:t>Endurance Adventure Ski Trips </a:t>
            </a:r>
            <a:r>
              <a:rPr lang="en" sz="3400">
                <a:solidFill>
                  <a:schemeClr val="accent2"/>
                </a:solidFill>
              </a:rPr>
              <a:t> </a:t>
            </a:r>
            <a:endParaRPr sz="3400">
              <a:solidFill>
                <a:schemeClr val="accent2"/>
              </a:solidFill>
            </a:endParaRPr>
          </a:p>
        </p:txBody>
      </p:sp>
      <p:sp>
        <p:nvSpPr>
          <p:cNvPr id="389" name="Google Shape;389;p59"/>
          <p:cNvSpPr txBox="1"/>
          <p:nvPr/>
        </p:nvSpPr>
        <p:spPr>
          <a:xfrm>
            <a:off x="1215750" y="802800"/>
            <a:ext cx="6712500" cy="4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1592F"/>
              </a:buClr>
              <a:buSzPts val="2300"/>
              <a:buChar char="➔"/>
            </a:pPr>
            <a:r>
              <a:rPr b="1" lang="en" sz="2300">
                <a:solidFill>
                  <a:srgbClr val="11592F"/>
                </a:solidFill>
              </a:rPr>
              <a:t>Canada: SilverStar &amp; Sovereign Lake</a:t>
            </a:r>
            <a:endParaRPr b="1" sz="2300">
              <a:solidFill>
                <a:srgbClr val="1159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1592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1592F"/>
              </a:buClr>
              <a:buSzPts val="2300"/>
              <a:buChar char="➔"/>
            </a:pPr>
            <a:r>
              <a:rPr b="1" lang="en" sz="2300">
                <a:solidFill>
                  <a:srgbClr val="11592F"/>
                </a:solidFill>
              </a:rPr>
              <a:t>Washington: Methow Valley</a:t>
            </a:r>
            <a:endParaRPr b="1" sz="2300">
              <a:solidFill>
                <a:srgbClr val="1159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1592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1592F"/>
              </a:buClr>
              <a:buSzPts val="2300"/>
              <a:buChar char="➔"/>
            </a:pPr>
            <a:r>
              <a:rPr b="1" lang="en" sz="2300">
                <a:solidFill>
                  <a:srgbClr val="11592F"/>
                </a:solidFill>
              </a:rPr>
              <a:t>Alaska: Tour of Anchorage</a:t>
            </a:r>
            <a:endParaRPr b="1" sz="2300">
              <a:solidFill>
                <a:srgbClr val="1159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1592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1592F"/>
              </a:buClr>
              <a:buSzPts val="2300"/>
              <a:buChar char="➔"/>
            </a:pPr>
            <a:r>
              <a:rPr b="1" lang="en" sz="2300">
                <a:solidFill>
                  <a:srgbClr val="11592F"/>
                </a:solidFill>
              </a:rPr>
              <a:t>North Shore, Minnesota</a:t>
            </a:r>
            <a:endParaRPr b="1" sz="2300">
              <a:solidFill>
                <a:srgbClr val="11592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1592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1592F"/>
              </a:buClr>
              <a:buSzPts val="2300"/>
              <a:buChar char="➔"/>
            </a:pPr>
            <a:r>
              <a:rPr b="1" lang="en" sz="2300">
                <a:solidFill>
                  <a:srgbClr val="11592F"/>
                </a:solidFill>
              </a:rPr>
              <a:t>Arkansas, Bentonville</a:t>
            </a:r>
            <a:endParaRPr b="1" sz="2300">
              <a:solidFill>
                <a:srgbClr val="11592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1592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1592F"/>
              </a:buClr>
              <a:buSzPts val="2300"/>
              <a:buChar char="➔"/>
            </a:pPr>
            <a:r>
              <a:rPr b="1" lang="en" sz="2300">
                <a:solidFill>
                  <a:srgbClr val="11592F"/>
                </a:solidFill>
              </a:rPr>
              <a:t>Cuyuna, Minnesota</a:t>
            </a:r>
            <a:endParaRPr b="1" sz="2300">
              <a:solidFill>
                <a:srgbClr val="11592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0"/>
          <p:cNvSpPr txBox="1"/>
          <p:nvPr>
            <p:ph type="title"/>
          </p:nvPr>
        </p:nvSpPr>
        <p:spPr>
          <a:xfrm>
            <a:off x="311700" y="246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B45F06"/>
                </a:solidFill>
              </a:rPr>
              <a:t>Bentonville, Arkansas April 9 - 14, 2024</a:t>
            </a:r>
            <a:endParaRPr b="1" sz="3000">
              <a:solidFill>
                <a:srgbClr val="B45F06"/>
              </a:solidFill>
            </a:endParaRPr>
          </a:p>
        </p:txBody>
      </p:sp>
      <p:sp>
        <p:nvSpPr>
          <p:cNvPr id="395" name="Google Shape;395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60"/>
          <p:cNvPicPr preferRelativeResize="0"/>
          <p:nvPr/>
        </p:nvPicPr>
        <p:blipFill rotWithShape="1">
          <a:blip r:embed="rId3">
            <a:alphaModFix/>
          </a:blip>
          <a:srcRect b="5700" l="0" r="0" t="22408"/>
          <a:stretch/>
        </p:blipFill>
        <p:spPr>
          <a:xfrm>
            <a:off x="1143000" y="1011825"/>
            <a:ext cx="6857999" cy="369770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B45F06"/>
                </a:solidFill>
              </a:rPr>
              <a:t>A Variety of Terrain for all Abilities</a:t>
            </a:r>
            <a:endParaRPr b="1" sz="3020">
              <a:solidFill>
                <a:srgbClr val="B45F06"/>
              </a:solidFill>
            </a:endParaRPr>
          </a:p>
        </p:txBody>
      </p:sp>
      <p:sp>
        <p:nvSpPr>
          <p:cNvPr id="402" name="Google Shape;402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61"/>
          <p:cNvPicPr preferRelativeResize="0"/>
          <p:nvPr/>
        </p:nvPicPr>
        <p:blipFill rotWithShape="1">
          <a:blip r:embed="rId3">
            <a:alphaModFix/>
          </a:blip>
          <a:srcRect b="0" l="14012" r="16687" t="2978"/>
          <a:stretch/>
        </p:blipFill>
        <p:spPr>
          <a:xfrm>
            <a:off x="623425" y="1346100"/>
            <a:ext cx="2954573" cy="310250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4" name="Google Shape;40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4775" y="1346100"/>
            <a:ext cx="4257633" cy="31932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ctrTitle"/>
          </p:nvPr>
        </p:nvSpPr>
        <p:spPr>
          <a:xfrm>
            <a:off x="1340125" y="312225"/>
            <a:ext cx="6382200" cy="1075800"/>
          </a:xfrm>
          <a:prstGeom prst="rect">
            <a:avLst/>
          </a:prstGeom>
          <a:effectLst>
            <a:outerShdw blurRad="85725" rotWithShape="0" algn="bl" dir="5280000" dist="3810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Mt. Batcher, Oregon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2"/>
          <p:cNvSpPr txBox="1"/>
          <p:nvPr>
            <p:ph type="title"/>
          </p:nvPr>
        </p:nvSpPr>
        <p:spPr>
          <a:xfrm>
            <a:off x="311700" y="253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B45F06"/>
                </a:solidFill>
              </a:rPr>
              <a:t>Cuyuna, MN Women’s Mountain Bike Trip</a:t>
            </a:r>
            <a:endParaRPr b="1" sz="3320">
              <a:solidFill>
                <a:srgbClr val="B45F06"/>
              </a:solidFill>
            </a:endParaRPr>
          </a:p>
        </p:txBody>
      </p:sp>
      <p:sp>
        <p:nvSpPr>
          <p:cNvPr id="410" name="Google Shape;410;p62"/>
          <p:cNvSpPr txBox="1"/>
          <p:nvPr>
            <p:ph idx="1" type="body"/>
          </p:nvPr>
        </p:nvSpPr>
        <p:spPr>
          <a:xfrm>
            <a:off x="267825" y="955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300">
                <a:solidFill>
                  <a:srgbClr val="B45F06"/>
                </a:solidFill>
              </a:rPr>
              <a:t>June 23 - 26, 2024</a:t>
            </a:r>
            <a:endParaRPr b="1" sz="3300">
              <a:solidFill>
                <a:srgbClr val="B45F06"/>
              </a:solidFill>
            </a:endParaRPr>
          </a:p>
        </p:txBody>
      </p:sp>
      <p:pic>
        <p:nvPicPr>
          <p:cNvPr id="411" name="Google Shape;411;p62"/>
          <p:cNvPicPr preferRelativeResize="0"/>
          <p:nvPr/>
        </p:nvPicPr>
        <p:blipFill rotWithShape="1">
          <a:blip r:embed="rId3">
            <a:alphaModFix/>
          </a:blip>
          <a:srcRect b="0" l="0" r="0" t="5562"/>
          <a:stretch/>
        </p:blipFill>
        <p:spPr>
          <a:xfrm>
            <a:off x="541375" y="1955250"/>
            <a:ext cx="3960018" cy="28430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2" name="Google Shape;412;p62"/>
          <p:cNvPicPr preferRelativeResize="0"/>
          <p:nvPr/>
        </p:nvPicPr>
        <p:blipFill rotWithShape="1">
          <a:blip r:embed="rId4">
            <a:alphaModFix/>
          </a:blip>
          <a:srcRect b="0" l="0" r="4834" t="11339"/>
          <a:stretch/>
        </p:blipFill>
        <p:spPr>
          <a:xfrm>
            <a:off x="4719775" y="1955250"/>
            <a:ext cx="4068649" cy="28430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3"/>
          <p:cNvSpPr txBox="1"/>
          <p:nvPr>
            <p:ph type="title"/>
          </p:nvPr>
        </p:nvSpPr>
        <p:spPr>
          <a:xfrm>
            <a:off x="311700" y="148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B45F06"/>
              </a:solidFill>
            </a:endParaRPr>
          </a:p>
        </p:txBody>
      </p:sp>
      <p:sp>
        <p:nvSpPr>
          <p:cNvPr id="418" name="Google Shape;418;p63"/>
          <p:cNvSpPr txBox="1"/>
          <p:nvPr>
            <p:ph idx="1" type="body"/>
          </p:nvPr>
        </p:nvSpPr>
        <p:spPr>
          <a:xfrm>
            <a:off x="311700" y="1883775"/>
            <a:ext cx="8520600" cy="30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/>
          </a:p>
          <a:p>
            <a:pPr indent="-390525" lvl="0" marL="457200" rtl="0" algn="l">
              <a:spcBef>
                <a:spcPts val="1200"/>
              </a:spcBef>
              <a:spcAft>
                <a:spcPts val="0"/>
              </a:spcAft>
              <a:buSzPts val="2550"/>
              <a:buChar char="❖"/>
            </a:pPr>
            <a:r>
              <a:rPr lang="en" sz="2550"/>
              <a:t>Email me at </a:t>
            </a:r>
            <a:r>
              <a:rPr lang="en" sz="2550" u="sng">
                <a:solidFill>
                  <a:schemeClr val="hlink"/>
                </a:solidFill>
                <a:hlinkClick r:id="rId3"/>
              </a:rPr>
              <a:t>kim@enduradv.com</a:t>
            </a:r>
            <a:r>
              <a:rPr lang="en" sz="2550"/>
              <a:t> or visit our website and request a more detailed trip Itinerary.</a:t>
            </a:r>
            <a:endParaRPr sz="2550"/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Char char="❖"/>
            </a:pPr>
            <a:r>
              <a:rPr lang="en" sz="2550"/>
              <a:t>Visit us at </a:t>
            </a:r>
            <a:r>
              <a:rPr lang="en" sz="2550" u="sng">
                <a:solidFill>
                  <a:schemeClr val="hlink"/>
                </a:solidFill>
                <a:hlinkClick r:id="rId4"/>
              </a:rPr>
              <a:t>www.enduradv.com</a:t>
            </a:r>
            <a:endParaRPr sz="2550"/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Char char="❖"/>
            </a:pPr>
            <a:r>
              <a:rPr lang="en" sz="2550"/>
              <a:t>Sign Up For Our Newsletter!</a:t>
            </a:r>
            <a:endParaRPr sz="255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25"/>
          </a:p>
        </p:txBody>
      </p:sp>
      <p:pic>
        <p:nvPicPr>
          <p:cNvPr id="419" name="Google Shape;41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5750" y="2146600"/>
            <a:ext cx="2747100" cy="27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50" y="303875"/>
            <a:ext cx="7469624" cy="15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ctrTitle"/>
          </p:nvPr>
        </p:nvSpPr>
        <p:spPr>
          <a:xfrm>
            <a:off x="1340125" y="312225"/>
            <a:ext cx="6382200" cy="1075800"/>
          </a:xfrm>
          <a:prstGeom prst="rect">
            <a:avLst/>
          </a:prstGeom>
          <a:effectLst>
            <a:outerShdw blurRad="85725" rotWithShape="0" algn="bl" dir="5280000" dist="3810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644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Ski Adventures…</a:t>
            </a:r>
            <a:endParaRPr sz="6644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44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0" name="Google Shape;80;p18"/>
          <p:cNvSpPr txBox="1"/>
          <p:nvPr/>
        </p:nvSpPr>
        <p:spPr>
          <a:xfrm>
            <a:off x="1478275" y="1388025"/>
            <a:ext cx="6105900" cy="28815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280000" dist="3810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27050" lvl="0" marL="457200" rtl="0" algn="ctr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4700"/>
              <a:buChar char="❖"/>
            </a:pPr>
            <a:r>
              <a:rPr lang="en" sz="4700">
                <a:solidFill>
                  <a:srgbClr val="CC4125"/>
                </a:solidFill>
              </a:rPr>
              <a:t>Local/Midwest</a:t>
            </a:r>
            <a:endParaRPr sz="4700">
              <a:solidFill>
                <a:srgbClr val="CC4125"/>
              </a:solidFill>
            </a:endParaRPr>
          </a:p>
          <a:p>
            <a:pPr indent="-527050" lvl="0" marL="457200" rtl="0" algn="ctr">
              <a:spcBef>
                <a:spcPts val="0"/>
              </a:spcBef>
              <a:spcAft>
                <a:spcPts val="0"/>
              </a:spcAft>
              <a:buClr>
                <a:srgbClr val="254F27"/>
              </a:buClr>
              <a:buSzPts val="4700"/>
              <a:buChar char="❖"/>
            </a:pPr>
            <a:r>
              <a:rPr lang="en" sz="4700">
                <a:solidFill>
                  <a:srgbClr val="254F27"/>
                </a:solidFill>
              </a:rPr>
              <a:t>Nationally</a:t>
            </a:r>
            <a:endParaRPr sz="4700">
              <a:solidFill>
                <a:srgbClr val="254F27"/>
              </a:solidFill>
            </a:endParaRPr>
          </a:p>
          <a:p>
            <a:pPr indent="-527050" lvl="0" marL="45720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700"/>
              <a:buChar char="❖"/>
            </a:pPr>
            <a:r>
              <a:rPr lang="en" sz="4700">
                <a:solidFill>
                  <a:srgbClr val="B45F06"/>
                </a:solidFill>
              </a:rPr>
              <a:t>Internationally</a:t>
            </a:r>
            <a:endParaRPr sz="4700">
              <a:solidFill>
                <a:srgbClr val="B45F06"/>
              </a:solidFill>
            </a:endParaRPr>
          </a:p>
          <a:p>
            <a:pPr indent="-527050" lvl="0" marL="457200" rtl="0" algn="ctr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700"/>
              <a:buChar char="❖"/>
            </a:pPr>
            <a:r>
              <a:rPr lang="en" sz="4700">
                <a:solidFill>
                  <a:srgbClr val="BF9000"/>
                </a:solidFill>
              </a:rPr>
              <a:t>Off The Beaten Path</a:t>
            </a:r>
            <a:endParaRPr sz="4700"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ctrTitle"/>
          </p:nvPr>
        </p:nvSpPr>
        <p:spPr>
          <a:xfrm>
            <a:off x="624025" y="259450"/>
            <a:ext cx="8055900" cy="1167900"/>
          </a:xfrm>
          <a:prstGeom prst="rect">
            <a:avLst/>
          </a:prstGeom>
          <a:effectLst>
            <a:outerShdw blurRad="85725" rotWithShape="0" algn="bl" dir="528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Adventures Close to Home</a:t>
            </a:r>
            <a:endParaRPr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ctrTitle"/>
          </p:nvPr>
        </p:nvSpPr>
        <p:spPr>
          <a:xfrm>
            <a:off x="624025" y="259450"/>
            <a:ext cx="8055900" cy="1167900"/>
          </a:xfrm>
          <a:prstGeom prst="rect">
            <a:avLst/>
          </a:prstGeom>
          <a:effectLst>
            <a:outerShdw blurRad="85725" rotWithShape="0" algn="bl" dir="5280000" dist="38100">
              <a:srgbClr val="000000">
                <a:alpha val="45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Midwest is the Best!</a:t>
            </a:r>
            <a:endParaRPr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North Shore, MN</a:t>
            </a:r>
            <a:endParaRPr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242600" y="16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Explore State Parks</a:t>
            </a:r>
            <a:endParaRPr sz="4800"/>
          </a:p>
        </p:txBody>
      </p:sp>
      <p:sp>
        <p:nvSpPr>
          <p:cNvPr id="96" name="Google Shape;96;p21"/>
          <p:cNvSpPr txBox="1"/>
          <p:nvPr>
            <p:ph idx="1" type="body"/>
          </p:nvPr>
        </p:nvSpPr>
        <p:spPr>
          <a:xfrm>
            <a:off x="311700" y="1329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Minnesota State Parks</a:t>
            </a:r>
            <a:endParaRPr b="1" sz="30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" sz="2400">
                <a:solidFill>
                  <a:schemeClr val="dk1"/>
                </a:solidFill>
              </a:rPr>
              <a:t>81 Venues for Nordic Skiing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" sz="2400">
                <a:solidFill>
                  <a:schemeClr val="dk1"/>
                </a:solidFill>
              </a:rPr>
              <a:t>Trail Pass $25/year or $10 /day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Wisconsin State Parks</a:t>
            </a:r>
            <a:endParaRPr b="1" sz="30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➔"/>
            </a:pPr>
            <a:r>
              <a:rPr lang="en" sz="2400">
                <a:solidFill>
                  <a:schemeClr val="dk1"/>
                </a:solidFill>
              </a:rPr>
              <a:t>50 Venues for Nordic Skiing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➔"/>
            </a:pPr>
            <a:r>
              <a:rPr lang="en" sz="2400">
                <a:solidFill>
                  <a:schemeClr val="dk1"/>
                </a:solidFill>
              </a:rPr>
              <a:t>Trail Pass$25/year or $5/day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97" name="Google Shape;97;p21"/>
          <p:cNvPicPr preferRelativeResize="0"/>
          <p:nvPr/>
        </p:nvPicPr>
        <p:blipFill rotWithShape="1">
          <a:blip r:embed="rId3">
            <a:alphaModFix/>
          </a:blip>
          <a:srcRect b="0" l="29849" r="8092" t="0"/>
          <a:stretch/>
        </p:blipFill>
        <p:spPr>
          <a:xfrm>
            <a:off x="5356725" y="1785600"/>
            <a:ext cx="3216726" cy="23498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