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ademic.oup.com/biomedgerontology/article/57/4/B158/600124?login=false" TargetMode="External"/><Relationship Id="rId3" Type="http://schemas.openxmlformats.org/officeDocument/2006/relationships/hyperlink" Target="https://academic.oup.com/biomedgerontology/ar" TargetMode="External"/><Relationship Id="rId4" Type="http://schemas.openxmlformats.org/officeDocument/2006/relationships/hyperlink" Target="https://academic.oup.com/biomedgerontology/article/57/4/B158/600124?login=false" TargetMode="External"/><Relationship Id="rId5" Type="http://schemas.openxmlformats.org/officeDocument/2006/relationships/hyperlink" Target="https://academic.oup.com/biomedgerontology/article/57/4/B158/600124?login=false" TargetMode="External"/><Relationship Id="rId6" Type="http://schemas.openxmlformats.org/officeDocument/2006/relationships/hyperlink" Target="https://www.whoop.co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5b4efc1d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5b4efc1d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5b4efc1d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5b4efc1d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 on your side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5b4efc1d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5b4efc1d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f6557131458502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f6557131458502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5e69ab37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5e69ab37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a435aa58ab5f3e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4a435aa58ab5f3e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During perimenopause and postmenopause, hormone ratios between estrogen and progesterone are changing and ultimately decreasing. The hormone shifts are responsible for the symptoms of menopause. In terms of body composition, changes happen 3-4 years into perimenopause, before you reach menopause. Fat mass increases and lean muscle mass decreases. As estrogen decreases (estradiol specifically), the body has more difficulty building muscle mass and producing strong muscle contractions. Estradiol is an anabolic hormone, which means it helps in the repairing and rebuilding process of skeletal muscle. Often there is an increase in abdominal fat, which increases risk for heart disease. In one study, for every 20% increase in abdominal fat, the carotid artery lining thickened by 2%. Another study in 2021 of more than 11,400 women showed that men and women with increased muscle mass had decreased risk of dying from heart disease. Heavy resistance training can help to offset the strength losses and can help with decreasing body fat. Below are additional benefits of heavy resistance training.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Increasing resting metabolism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Increasing fat burning while you exercise (study showed this in early stages after menopause)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Improves posture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Improves tendon tension which improves joint stability and reduces injury risk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Improves bone density (important for women and men)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Reduces fat gains and improves lean muscle mass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5cd6427d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65cd6427d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5cd6427d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5cd6427d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highlight>
                  <a:srgbClr val="FFFFFF"/>
                </a:highlight>
              </a:rPr>
              <a:t>Strength training is one fitness activity that has a clear, direct effect on hormone levels in the body. </a:t>
            </a:r>
            <a:r>
              <a:rPr lang="en" sz="1500" u="sng">
                <a:solidFill>
                  <a:schemeClr val="hlink"/>
                </a:solidFill>
                <a:highlight>
                  <a:srgbClr val="FFFFFF"/>
                </a:highlight>
                <a:hlinkClick r:id="rId2"/>
              </a:rPr>
              <a:t>Research</a:t>
            </a:r>
            <a:r>
              <a:rPr lang="en" sz="1500">
                <a:solidFill>
                  <a:schemeClr val="dk1"/>
                </a:solidFill>
                <a:highlight>
                  <a:srgbClr val="FFFFFF"/>
                </a:highlight>
              </a:rPr>
              <a:t> has linked resistance training to elevated levels of anabolic hormones, including testosterone, insulin-like growth factor 1, and human growth hormone. The levels of these three hormones all naturally decrease in the body with age in both men and women, and this decline is thought to contribute to age-related changes like reduced muscle mass and function. Women also experience </a:t>
            </a:r>
            <a:r>
              <a:rPr lang="en" sz="1500" u="sng">
                <a:solidFill>
                  <a:schemeClr val="hlink"/>
                </a:solidFill>
                <a:highlight>
                  <a:srgbClr val="FFFFFF"/>
                </a:highlight>
                <a:hlinkClick r:id="rId3"/>
              </a:rPr>
              <a:t>declines</a:t>
            </a:r>
            <a:r>
              <a:rPr lang="en" sz="1500">
                <a:solidFill>
                  <a:schemeClr val="dk1"/>
                </a:solidFill>
                <a:highlight>
                  <a:srgbClr val="FFFFFF"/>
                </a:highlight>
              </a:rPr>
              <a:t> in the hormone estrogen after menopause, which has been linked to lower bone density and decreased strength. </a:t>
            </a:r>
            <a:r>
              <a:rPr lang="en" sz="1500" u="sng">
                <a:solidFill>
                  <a:schemeClr val="hlink"/>
                </a:solidFill>
                <a:highlight>
                  <a:srgbClr val="FFFFFF"/>
                </a:highlight>
                <a:hlinkClick r:id="rId4"/>
              </a:rPr>
              <a:t>One study</a:t>
            </a:r>
            <a:r>
              <a:rPr lang="en" sz="1500">
                <a:solidFill>
                  <a:schemeClr val="dk1"/>
                </a:solidFill>
                <a:highlight>
                  <a:srgbClr val="FFFFFF"/>
                </a:highlight>
              </a:rPr>
              <a:t> examined the hormonal changes that occurred after women between the ages of 19 and 69 completed an endurance or resistance training session. In both groups, there were increases in testosterone, estradiol (a form of estrogen), and human growth hormone after the exercise sessions were completed. </a:t>
            </a:r>
            <a:r>
              <a:rPr lang="en" sz="1500" u="sng">
                <a:solidFill>
                  <a:schemeClr val="hlink"/>
                </a:solidFill>
                <a:highlight>
                  <a:srgbClr val="FFFFFF"/>
                </a:highlight>
                <a:hlinkClick r:id="rId5"/>
              </a:rPr>
              <a:t>This study</a:t>
            </a:r>
            <a:r>
              <a:rPr lang="en" sz="1500">
                <a:solidFill>
                  <a:schemeClr val="dk1"/>
                </a:solidFill>
                <a:highlight>
                  <a:srgbClr val="FFFFFF"/>
                </a:highlight>
              </a:rPr>
              <a:t> indicates that cardiovascular exercise and strength training can increase levels of anabolic hormones and estrogen in women, and can do so across their lifespan. These findings suggest that strength training for women can be a valuable technique to address hormonal imbalances and age-related declines in certain hormone levels. </a:t>
            </a:r>
            <a:r>
              <a:rPr lang="en" sz="1500" u="sng">
                <a:solidFill>
                  <a:schemeClr val="hlink"/>
                </a:solidFill>
                <a:highlight>
                  <a:srgbClr val="FFFFFF"/>
                </a:highlight>
                <a:hlinkClick r:id="rId6"/>
              </a:rPr>
              <a:t>Strength training exercises</a:t>
            </a:r>
            <a:r>
              <a:rPr lang="en" sz="1500">
                <a:solidFill>
                  <a:schemeClr val="dk1"/>
                </a:solidFill>
                <a:highlight>
                  <a:srgbClr val="FFFFFF"/>
                </a:highlight>
              </a:rPr>
              <a:t> can be an effective natural alternative to hormone-replacement medications and are beneficial at any 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f6557131458502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f6557131458502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e14c8114e1fec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e14c8114e1fec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5e69ab37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5e69ab37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5e69ab37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5e69ab37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f6557131458502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f6557131458502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f6557131458502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f6557131458502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Light </a:t>
            </a:r>
            <a:r>
              <a:rPr lang="en"/>
              <a:t>loads, low reps</a:t>
            </a:r>
            <a:endParaRPr/>
          </a:p>
          <a:p>
            <a:pPr indent="0" lvl="0" marL="0" rtl="0" algn="l">
              <a:spcBef>
                <a:spcPts val="0"/>
              </a:spcBef>
              <a:spcAft>
                <a:spcPts val="0"/>
              </a:spcAft>
              <a:buNone/>
            </a:pPr>
            <a:r>
              <a:rPr lang="en"/>
              <a:t>allows fast movements which excites or primes muscles, nerves, brain. </a:t>
            </a:r>
            <a:endParaRPr/>
          </a:p>
          <a:p>
            <a:pPr indent="0" lvl="0" marL="0" rtl="0" algn="l">
              <a:spcBef>
                <a:spcPts val="0"/>
              </a:spcBef>
              <a:spcAft>
                <a:spcPts val="0"/>
              </a:spcAft>
              <a:buNone/>
            </a:pPr>
            <a:r>
              <a:rPr lang="en"/>
              <a:t>Improve mental or physcial output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5e69ab37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65e69ab37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4a435aa58ab5f3e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4a435aa58ab5f3e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5cd6427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5cd6427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655713145850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655713145850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f6557131458502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f6557131458502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b="1" lang="en" sz="1800">
                <a:solidFill>
                  <a:srgbClr val="595959"/>
                </a:solidFill>
              </a:rPr>
              <a:t>Take skiing lessons</a:t>
            </a:r>
            <a:endParaRPr b="1"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many injuries are the result of a technique flaw </a:t>
            </a:r>
            <a:endParaRPr sz="1400">
              <a:solidFill>
                <a:srgbClr val="595959"/>
              </a:solidFill>
            </a:endParaRPr>
          </a:p>
          <a:p>
            <a:pPr indent="-342900" lvl="0" marL="457200" rtl="0" algn="l">
              <a:lnSpc>
                <a:spcPct val="115000"/>
              </a:lnSpc>
              <a:spcBef>
                <a:spcPts val="0"/>
              </a:spcBef>
              <a:spcAft>
                <a:spcPts val="0"/>
              </a:spcAft>
              <a:buClr>
                <a:srgbClr val="595959"/>
              </a:buClr>
              <a:buSzPts val="1800"/>
              <a:buChar char="●"/>
            </a:pPr>
            <a:r>
              <a:rPr b="1" lang="en" sz="1800">
                <a:solidFill>
                  <a:srgbClr val="595959"/>
                </a:solidFill>
              </a:rPr>
              <a:t>Cross train</a:t>
            </a:r>
            <a:endParaRPr b="1"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MANY injuries are also the result of overuse or training errors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Classic and skate skiing are great cross training for your legs, but not the arms </a:t>
            </a:r>
            <a:endParaRPr sz="1400">
              <a:solidFill>
                <a:srgbClr val="595959"/>
              </a:solidFill>
            </a:endParaRPr>
          </a:p>
          <a:p>
            <a:pPr indent="-342900" lvl="0" marL="457200" rtl="0" algn="l">
              <a:lnSpc>
                <a:spcPct val="115000"/>
              </a:lnSpc>
              <a:spcBef>
                <a:spcPts val="0"/>
              </a:spcBef>
              <a:spcAft>
                <a:spcPts val="0"/>
              </a:spcAft>
              <a:buClr>
                <a:srgbClr val="595959"/>
              </a:buClr>
              <a:buSzPts val="1800"/>
              <a:buChar char="●"/>
            </a:pPr>
            <a:r>
              <a:rPr b="1" lang="en" sz="1800">
                <a:solidFill>
                  <a:srgbClr val="595959"/>
                </a:solidFill>
              </a:rPr>
              <a:t>Strength train</a:t>
            </a:r>
            <a:endParaRPr b="1"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Weight training to build muscle</a:t>
            </a:r>
            <a:endParaRPr sz="1400">
              <a:solidFill>
                <a:srgbClr val="595959"/>
              </a:solidFill>
            </a:endParaRPr>
          </a:p>
          <a:p>
            <a:pPr indent="-342900" lvl="0" marL="457200" rtl="0" algn="l">
              <a:lnSpc>
                <a:spcPct val="115000"/>
              </a:lnSpc>
              <a:spcBef>
                <a:spcPts val="0"/>
              </a:spcBef>
              <a:spcAft>
                <a:spcPts val="0"/>
              </a:spcAft>
              <a:buClr>
                <a:srgbClr val="595959"/>
              </a:buClr>
              <a:buSzPts val="1800"/>
              <a:buChar char="●"/>
            </a:pPr>
            <a:r>
              <a:rPr b="1" lang="en" sz="1800">
                <a:solidFill>
                  <a:srgbClr val="595959"/>
                </a:solidFill>
              </a:rPr>
              <a:t>Therapeutic exercise</a:t>
            </a:r>
            <a:endParaRPr b="1" sz="18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What is that?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Movements prescribed to improve flexibility and strength</a:t>
            </a:r>
            <a:endParaRPr sz="1400">
              <a:solidFill>
                <a:srgbClr val="595959"/>
              </a:solidFill>
            </a:endParaRPr>
          </a:p>
          <a:p>
            <a:pPr indent="0" lvl="0" marL="0" rtl="0" algn="l">
              <a:lnSpc>
                <a:spcPct val="115000"/>
              </a:lnSpc>
              <a:spcBef>
                <a:spcPts val="1200"/>
              </a:spcBef>
              <a:spcAft>
                <a:spcPts val="1200"/>
              </a:spcAft>
              <a:buNone/>
            </a:pPr>
            <a:r>
              <a:rPr lang="en" sz="1400">
                <a:solidFill>
                  <a:srgbClr val="595959"/>
                </a:solidFill>
              </a:rPr>
              <a:t>CAn not prevent a wipeout </a:t>
            </a:r>
            <a:endParaRPr sz="1400">
              <a:solidFill>
                <a:srgbClr val="595959"/>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f6557131458502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f6557131458502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f6557131458502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f6557131458502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5b4efc1d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5b4efc1d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4a435aa58ab5f3e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4a435aa58ab5f3e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Three Tiny Exercises</a:t>
            </a:r>
            <a:endParaRPr/>
          </a:p>
          <a:p>
            <a:pPr indent="0" lvl="0" marL="0" rtl="0" algn="l">
              <a:spcBef>
                <a:spcPts val="0"/>
              </a:spcBef>
              <a:spcAft>
                <a:spcPts val="0"/>
              </a:spcAft>
              <a:buNone/>
            </a:pPr>
            <a:r>
              <a:rPr lang="en"/>
              <a:t>Everyone Should Do </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b="1" lang="en" sz="2142"/>
              <a:t>And Why They Matter in Skiing </a:t>
            </a:r>
            <a:endParaRPr b="1" sz="2142"/>
          </a:p>
        </p:txBody>
      </p:sp>
      <p:pic>
        <p:nvPicPr>
          <p:cNvPr id="87" name="Google Shape;87;p13"/>
          <p:cNvPicPr preferRelativeResize="0"/>
          <p:nvPr/>
        </p:nvPicPr>
        <p:blipFill>
          <a:blip r:embed="rId3">
            <a:alphaModFix/>
          </a:blip>
          <a:stretch>
            <a:fillRect/>
          </a:stretch>
        </p:blipFill>
        <p:spPr>
          <a:xfrm>
            <a:off x="6036425" y="1607925"/>
            <a:ext cx="2268000" cy="1589674"/>
          </a:xfrm>
          <a:prstGeom prst="rect">
            <a:avLst/>
          </a:prstGeom>
          <a:noFill/>
          <a:ln>
            <a:noFill/>
          </a:ln>
        </p:spPr>
      </p:pic>
      <p:sp>
        <p:nvSpPr>
          <p:cNvPr id="88" name="Google Shape;88;p13"/>
          <p:cNvSpPr txBox="1"/>
          <p:nvPr>
            <p:ph idx="1" type="subTitle"/>
          </p:nvPr>
        </p:nvSpPr>
        <p:spPr>
          <a:xfrm>
            <a:off x="598088" y="3197588"/>
            <a:ext cx="8222100" cy="4329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SzPts val="1018"/>
              <a:buNone/>
            </a:pPr>
            <a:r>
              <a:rPr lang="en" sz="1742">
                <a:solidFill>
                  <a:srgbClr val="FFFFFF"/>
                </a:solidFill>
              </a:rPr>
              <a:t>By Cara Battles, DPT, OCS </a:t>
            </a:r>
            <a:endParaRPr sz="1742">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6666"/>
              <a:buFont typeface="Arial"/>
              <a:buNone/>
            </a:pPr>
            <a:r>
              <a:rPr b="1" lang="en"/>
              <a:t>Side Lying Leg Lift </a:t>
            </a:r>
            <a:endParaRPr b="1"/>
          </a:p>
        </p:txBody>
      </p:sp>
      <p:sp>
        <p:nvSpPr>
          <p:cNvPr id="144" name="Google Shape;144;p22"/>
          <p:cNvSpPr txBox="1"/>
          <p:nvPr>
            <p:ph idx="1" type="body"/>
          </p:nvPr>
        </p:nvSpPr>
        <p:spPr>
          <a:xfrm>
            <a:off x="470775" y="1555475"/>
            <a:ext cx="39999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lang="en" sz="2000"/>
              <a:t>How? </a:t>
            </a:r>
            <a:endParaRPr sz="2000"/>
          </a:p>
          <a:p>
            <a:pPr indent="-355600" lvl="1" marL="914400" rtl="0" algn="l">
              <a:spcBef>
                <a:spcPts val="0"/>
              </a:spcBef>
              <a:spcAft>
                <a:spcPts val="0"/>
              </a:spcAft>
              <a:buSzPts val="2000"/>
              <a:buChar char="○"/>
            </a:pPr>
            <a:r>
              <a:rPr lang="en" sz="2000"/>
              <a:t>Lie on </a:t>
            </a:r>
            <a:r>
              <a:rPr lang="en" sz="2000"/>
              <a:t>your side with your hips rolled slightly forward</a:t>
            </a:r>
            <a:endParaRPr sz="2000"/>
          </a:p>
          <a:p>
            <a:pPr indent="-355600" lvl="1" marL="914400" rtl="0" algn="l">
              <a:spcBef>
                <a:spcPts val="0"/>
              </a:spcBef>
              <a:spcAft>
                <a:spcPts val="0"/>
              </a:spcAft>
              <a:buSzPts val="2000"/>
              <a:buChar char="○"/>
            </a:pPr>
            <a:r>
              <a:rPr lang="en" sz="2000"/>
              <a:t>Raise your top leg up and slightly back</a:t>
            </a:r>
            <a:endParaRPr sz="2000"/>
          </a:p>
          <a:p>
            <a:pPr indent="-355600" lvl="1" marL="914400" rtl="0" algn="l">
              <a:spcBef>
                <a:spcPts val="0"/>
              </a:spcBef>
              <a:spcAft>
                <a:spcPts val="0"/>
              </a:spcAft>
              <a:buSzPts val="2000"/>
              <a:buChar char="○"/>
            </a:pPr>
            <a:r>
              <a:rPr lang="en" sz="2000"/>
              <a:t>Keep the knee straight, move from the hip </a:t>
            </a:r>
            <a:endParaRPr sz="2000"/>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5" name="Google Shape;145;p22"/>
          <p:cNvPicPr preferRelativeResize="0"/>
          <p:nvPr/>
        </p:nvPicPr>
        <p:blipFill>
          <a:blip r:embed="rId3">
            <a:alphaModFix/>
          </a:blip>
          <a:stretch>
            <a:fillRect/>
          </a:stretch>
        </p:blipFill>
        <p:spPr>
          <a:xfrm>
            <a:off x="5427375" y="1467750"/>
            <a:ext cx="2549850" cy="237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Side Lying Leg Lift </a:t>
            </a:r>
            <a:endParaRPr b="1"/>
          </a:p>
        </p:txBody>
      </p:sp>
      <p:sp>
        <p:nvSpPr>
          <p:cNvPr id="151" name="Google Shape;151;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Why? 	</a:t>
            </a:r>
            <a:endParaRPr sz="2000"/>
          </a:p>
          <a:p>
            <a:pPr indent="-355600" lvl="1" marL="914400" rtl="0" algn="l">
              <a:spcBef>
                <a:spcPts val="0"/>
              </a:spcBef>
              <a:spcAft>
                <a:spcPts val="0"/>
              </a:spcAft>
              <a:buSzPts val="2000"/>
              <a:buChar char="○"/>
            </a:pPr>
            <a:r>
              <a:rPr lang="en" sz="2000"/>
              <a:t>Strengthens your glutes</a:t>
            </a:r>
            <a:endParaRPr sz="2000"/>
          </a:p>
          <a:p>
            <a:pPr indent="-355600" lvl="1" marL="914400" rtl="0" algn="l">
              <a:spcBef>
                <a:spcPts val="0"/>
              </a:spcBef>
              <a:spcAft>
                <a:spcPts val="0"/>
              </a:spcAft>
              <a:buSzPts val="2000"/>
              <a:buChar char="○"/>
            </a:pPr>
            <a:r>
              <a:rPr lang="en" sz="2000"/>
              <a:t>Improves core strength </a:t>
            </a:r>
            <a:endParaRPr sz="2000"/>
          </a:p>
          <a:p>
            <a:pPr indent="-355600" lvl="1" marL="914400" rtl="0" algn="l">
              <a:spcBef>
                <a:spcPts val="0"/>
              </a:spcBef>
              <a:spcAft>
                <a:spcPts val="0"/>
              </a:spcAft>
              <a:buSzPts val="2000"/>
              <a:buChar char="○"/>
            </a:pPr>
            <a:r>
              <a:rPr lang="en" sz="2000"/>
              <a:t>Improves hip/knee/ankle alignment</a:t>
            </a:r>
            <a:endParaRPr sz="2000"/>
          </a:p>
          <a:p>
            <a:pPr indent="-355600" lvl="1" marL="914400" rtl="0" algn="l">
              <a:spcBef>
                <a:spcPts val="0"/>
              </a:spcBef>
              <a:spcAft>
                <a:spcPts val="0"/>
              </a:spcAft>
              <a:buSzPts val="2000"/>
              <a:buChar char="○"/>
            </a:pPr>
            <a:r>
              <a:rPr lang="en" sz="2000"/>
              <a:t>Takes stress off the low back when standing on one leg (or gliding on one ski!) </a:t>
            </a:r>
            <a:endParaRPr sz="2000"/>
          </a:p>
          <a:p>
            <a:pPr indent="0" lvl="0" marL="457200" rtl="0" algn="l">
              <a:spcBef>
                <a:spcPts val="1200"/>
              </a:spcBef>
              <a:spcAft>
                <a:spcPts val="0"/>
              </a:spcAft>
              <a:buNone/>
            </a:pPr>
            <a:r>
              <a:t/>
            </a:r>
            <a:endParaRPr sz="2000"/>
          </a:p>
          <a:p>
            <a:pPr indent="0" lvl="0" marL="914400" rtl="0" algn="l">
              <a:spcBef>
                <a:spcPts val="1200"/>
              </a:spcBef>
              <a:spcAft>
                <a:spcPts val="0"/>
              </a:spcAft>
              <a:buNone/>
            </a:pPr>
            <a:r>
              <a:t/>
            </a:r>
            <a:endParaRPr sz="2000"/>
          </a:p>
          <a:p>
            <a:pPr indent="0" lvl="0" marL="0" rtl="0" algn="l">
              <a:spcBef>
                <a:spcPts val="1200"/>
              </a:spcBef>
              <a:spcAft>
                <a:spcPts val="120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Transverse Abdominal Set </a:t>
            </a:r>
            <a:endParaRPr b="1"/>
          </a:p>
        </p:txBody>
      </p:sp>
      <p:sp>
        <p:nvSpPr>
          <p:cNvPr id="157" name="Google Shape;157;p24"/>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How? </a:t>
            </a:r>
            <a:endParaRPr sz="2000"/>
          </a:p>
          <a:p>
            <a:pPr indent="-355600" lvl="1" marL="914400" rtl="0" algn="l">
              <a:spcBef>
                <a:spcPts val="0"/>
              </a:spcBef>
              <a:spcAft>
                <a:spcPts val="0"/>
              </a:spcAft>
              <a:buSzPts val="2000"/>
              <a:buChar char="○"/>
            </a:pPr>
            <a:r>
              <a:rPr lang="en" sz="2000"/>
              <a:t>Sit up very tall </a:t>
            </a:r>
            <a:endParaRPr sz="2000"/>
          </a:p>
          <a:p>
            <a:pPr indent="-355600" lvl="1" marL="914400" rtl="0" algn="l">
              <a:spcBef>
                <a:spcPts val="0"/>
              </a:spcBef>
              <a:spcAft>
                <a:spcPts val="0"/>
              </a:spcAft>
              <a:buSzPts val="2000"/>
              <a:buChar char="○"/>
            </a:pPr>
            <a:r>
              <a:rPr lang="en" sz="2000"/>
              <a:t>Place your hand on your stomach, below your belly button </a:t>
            </a:r>
            <a:endParaRPr sz="2000"/>
          </a:p>
          <a:p>
            <a:pPr indent="-355600" lvl="1" marL="914400" rtl="0" algn="l">
              <a:spcBef>
                <a:spcPts val="0"/>
              </a:spcBef>
              <a:spcAft>
                <a:spcPts val="0"/>
              </a:spcAft>
              <a:buSzPts val="2000"/>
              <a:buChar char="○"/>
            </a:pPr>
            <a:r>
              <a:rPr lang="en" sz="2000"/>
              <a:t>Draw your stomach away from your hand </a:t>
            </a:r>
            <a:endParaRPr sz="2000"/>
          </a:p>
          <a:p>
            <a:pPr indent="-355600" lvl="1" marL="914400" rtl="0" algn="l">
              <a:spcBef>
                <a:spcPts val="0"/>
              </a:spcBef>
              <a:spcAft>
                <a:spcPts val="0"/>
              </a:spcAft>
              <a:buSzPts val="2000"/>
              <a:buChar char="○"/>
            </a:pPr>
            <a:r>
              <a:rPr lang="en" sz="2000"/>
              <a:t>Do not flex your abs, just draw in </a:t>
            </a:r>
            <a:endParaRPr sz="2000"/>
          </a:p>
        </p:txBody>
      </p:sp>
      <p:sp>
        <p:nvSpPr>
          <p:cNvPr id="158" name="Google Shape;158;p24"/>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4"/>
          <p:cNvPicPr preferRelativeResize="0"/>
          <p:nvPr/>
        </p:nvPicPr>
        <p:blipFill>
          <a:blip r:embed="rId3">
            <a:alphaModFix/>
          </a:blip>
          <a:stretch>
            <a:fillRect/>
          </a:stretch>
        </p:blipFill>
        <p:spPr>
          <a:xfrm>
            <a:off x="5400150" y="1107175"/>
            <a:ext cx="3432150" cy="396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Transverse Abdominal Set </a:t>
            </a:r>
            <a:endParaRPr b="1"/>
          </a:p>
        </p:txBody>
      </p:sp>
      <p:sp>
        <p:nvSpPr>
          <p:cNvPr id="165" name="Google Shape;165;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Why? </a:t>
            </a:r>
            <a:endParaRPr sz="2000"/>
          </a:p>
          <a:p>
            <a:pPr indent="-355600" lvl="1" marL="914400" rtl="0" algn="l">
              <a:spcBef>
                <a:spcPts val="0"/>
              </a:spcBef>
              <a:spcAft>
                <a:spcPts val="0"/>
              </a:spcAft>
              <a:buSzPts val="2000"/>
              <a:buChar char="○"/>
            </a:pPr>
            <a:r>
              <a:rPr lang="en" sz="2000"/>
              <a:t>Major contributor to core stability</a:t>
            </a:r>
            <a:endParaRPr sz="2000"/>
          </a:p>
          <a:p>
            <a:pPr indent="-355600" lvl="1" marL="914400" rtl="0" algn="l">
              <a:spcBef>
                <a:spcPts val="0"/>
              </a:spcBef>
              <a:spcAft>
                <a:spcPts val="0"/>
              </a:spcAft>
              <a:buSzPts val="2000"/>
              <a:buChar char="○"/>
            </a:pPr>
            <a:r>
              <a:rPr lang="en" sz="2000"/>
              <a:t>Stabilizes the spine</a:t>
            </a:r>
            <a:endParaRPr sz="2000"/>
          </a:p>
          <a:p>
            <a:pPr indent="-355600" lvl="1" marL="914400" rtl="0" algn="l">
              <a:spcBef>
                <a:spcPts val="0"/>
              </a:spcBef>
              <a:spcAft>
                <a:spcPts val="0"/>
              </a:spcAft>
              <a:buSzPts val="2000"/>
              <a:buChar char="○"/>
            </a:pPr>
            <a:r>
              <a:rPr lang="en" sz="2000"/>
              <a:t>Keeps the pelvis neutral - no sway backs</a:t>
            </a:r>
            <a:endParaRPr sz="2000"/>
          </a:p>
          <a:p>
            <a:pPr indent="0" lvl="0" marL="91440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How often? </a:t>
            </a:r>
            <a:endParaRPr b="1"/>
          </a:p>
        </p:txBody>
      </p:sp>
      <p:sp>
        <p:nvSpPr>
          <p:cNvPr id="171" name="Google Shape;171;p26"/>
          <p:cNvSpPr txBox="1"/>
          <p:nvPr>
            <p:ph idx="1" type="body"/>
          </p:nvPr>
        </p:nvSpPr>
        <p:spPr>
          <a:xfrm>
            <a:off x="258675" y="144392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3 to 7 days a week</a:t>
            </a:r>
            <a:endParaRPr sz="2000"/>
          </a:p>
          <a:p>
            <a:pPr indent="-355600" lvl="0" marL="457200" rtl="0" algn="l">
              <a:spcBef>
                <a:spcPts val="0"/>
              </a:spcBef>
              <a:spcAft>
                <a:spcPts val="0"/>
              </a:spcAft>
              <a:buSzPts val="2000"/>
              <a:buChar char="●"/>
            </a:pPr>
            <a:r>
              <a:rPr lang="en" sz="2000"/>
              <a:t>30 repetitions of each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27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Strength Training for Women </a:t>
            </a:r>
            <a:endParaRPr b="1"/>
          </a:p>
        </p:txBody>
      </p:sp>
      <p:sp>
        <p:nvSpPr>
          <p:cNvPr id="177" name="Google Shape;177;p27"/>
          <p:cNvSpPr txBox="1"/>
          <p:nvPr>
            <p:ph idx="1" type="body"/>
          </p:nvPr>
        </p:nvSpPr>
        <p:spPr>
          <a:xfrm>
            <a:off x="311700" y="902250"/>
            <a:ext cx="8520600" cy="3339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Increasing resting metabolism</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Increasing fat burning while you exercise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Improves posture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Improves tendon strength which improves joint stability and </a:t>
            </a:r>
            <a:r>
              <a:rPr b="1" lang="en" sz="2000">
                <a:solidFill>
                  <a:schemeClr val="dk1"/>
                </a:solidFill>
              </a:rPr>
              <a:t>reduces injury risk </a:t>
            </a:r>
            <a:endParaRPr b="1"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Improves bone density (important for women and men)</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Reduces fat gains and improves lean muscle mass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In my opinion: better absorb wipe outs and missteps on the trail </a:t>
            </a: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Strength Training</a:t>
            </a:r>
            <a:endParaRPr b="1"/>
          </a:p>
        </p:txBody>
      </p:sp>
      <p:sp>
        <p:nvSpPr>
          <p:cNvPr id="183" name="Google Shape;183;p2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Peri/post menopausal women </a:t>
            </a:r>
            <a:endParaRPr sz="2000"/>
          </a:p>
          <a:p>
            <a:pPr indent="-355600" lvl="1" marL="914400" rtl="0" algn="l">
              <a:spcBef>
                <a:spcPts val="0"/>
              </a:spcBef>
              <a:spcAft>
                <a:spcPts val="0"/>
              </a:spcAft>
              <a:buSzPts val="2000"/>
              <a:buChar char="○"/>
            </a:pPr>
            <a:r>
              <a:rPr lang="en" sz="2000"/>
              <a:t>Changing hormone levels lead to </a:t>
            </a:r>
            <a:endParaRPr sz="2000"/>
          </a:p>
          <a:p>
            <a:pPr indent="-355600" lvl="2" marL="1371600" rtl="0" algn="l">
              <a:spcBef>
                <a:spcPts val="0"/>
              </a:spcBef>
              <a:spcAft>
                <a:spcPts val="0"/>
              </a:spcAft>
              <a:buSzPts val="2000"/>
              <a:buChar char="■"/>
            </a:pPr>
            <a:r>
              <a:rPr lang="en" sz="2000"/>
              <a:t>Decreasing muscle mass</a:t>
            </a:r>
            <a:endParaRPr sz="2000"/>
          </a:p>
          <a:p>
            <a:pPr indent="-355600" lvl="2" marL="1371600" rtl="0" algn="l">
              <a:spcBef>
                <a:spcPts val="0"/>
              </a:spcBef>
              <a:spcAft>
                <a:spcPts val="0"/>
              </a:spcAft>
              <a:buSzPts val="2000"/>
              <a:buChar char="■"/>
            </a:pPr>
            <a:r>
              <a:rPr lang="en" sz="2000"/>
              <a:t>Difficulty building muscle </a:t>
            </a:r>
            <a:endParaRPr sz="2000"/>
          </a:p>
          <a:p>
            <a:pPr indent="-355600" lvl="2" marL="1371600" rtl="0" algn="l">
              <a:spcBef>
                <a:spcPts val="0"/>
              </a:spcBef>
              <a:spcAft>
                <a:spcPts val="0"/>
              </a:spcAft>
              <a:buSzPts val="2000"/>
              <a:buChar char="■"/>
            </a:pPr>
            <a:r>
              <a:rPr lang="en" sz="2000"/>
              <a:t>Decreased strength of muscle contractions </a:t>
            </a:r>
            <a:endParaRPr sz="2000"/>
          </a:p>
          <a:p>
            <a:pPr indent="-355600" lvl="1" marL="914400" rtl="0" algn="l">
              <a:spcBef>
                <a:spcPts val="0"/>
              </a:spcBef>
              <a:spcAft>
                <a:spcPts val="0"/>
              </a:spcAft>
              <a:buSzPts val="2000"/>
              <a:buChar char="○"/>
            </a:pPr>
            <a:r>
              <a:rPr lang="en" sz="2000"/>
              <a:t>Critical that we are intentional with strength training to maintain and gain strength </a:t>
            </a:r>
            <a:endParaRPr sz="2000"/>
          </a:p>
          <a:p>
            <a:pPr indent="0" lvl="0" marL="457200" rtl="0" algn="l">
              <a:spcBef>
                <a:spcPts val="1200"/>
              </a:spcBef>
              <a:spcAft>
                <a:spcPts val="0"/>
              </a:spcAft>
              <a:buNone/>
            </a:pPr>
            <a:r>
              <a:t/>
            </a:r>
            <a:endParaRPr sz="2000"/>
          </a:p>
          <a:p>
            <a:pPr indent="0" lvl="0" marL="0" rtl="0" algn="l">
              <a:spcBef>
                <a:spcPts val="1200"/>
              </a:spcBef>
              <a:spcAft>
                <a:spcPts val="1200"/>
              </a:spcAft>
              <a:buNone/>
            </a:pPr>
            <a:r>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Strength Training- HOW? </a:t>
            </a:r>
            <a:endParaRPr b="1"/>
          </a:p>
        </p:txBody>
      </p:sp>
      <p:sp>
        <p:nvSpPr>
          <p:cNvPr id="189" name="Google Shape;189;p2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980000"/>
              </a:buClr>
              <a:buSzPts val="2000"/>
              <a:buChar char="●"/>
            </a:pPr>
            <a:r>
              <a:rPr b="1" lang="en" sz="2000">
                <a:solidFill>
                  <a:srgbClr val="980000"/>
                </a:solidFill>
              </a:rPr>
              <a:t>Overload Principle</a:t>
            </a:r>
            <a:endParaRPr b="1" sz="2000">
              <a:solidFill>
                <a:srgbClr val="980000"/>
              </a:solidFill>
            </a:endParaRPr>
          </a:p>
          <a:p>
            <a:pPr indent="-355600" lvl="1" marL="914400" rtl="0" algn="l">
              <a:spcBef>
                <a:spcPts val="0"/>
              </a:spcBef>
              <a:spcAft>
                <a:spcPts val="0"/>
              </a:spcAft>
              <a:buSzPts val="2000"/>
              <a:buChar char="○"/>
            </a:pPr>
            <a:r>
              <a:rPr lang="en" sz="2000">
                <a:solidFill>
                  <a:schemeClr val="dk1"/>
                </a:solidFill>
              </a:rPr>
              <a:t>To improve strength, one must continually increase the demands placed on the system, forcing it to adapt</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Can not just do what you always did</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Yoga is NOT strength training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Body weight exercises </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A good start, but will become too easy</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Grab the weights!  </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a:t>Recommendations</a:t>
            </a:r>
            <a:endParaRPr b="1"/>
          </a:p>
        </p:txBody>
      </p:sp>
      <p:sp>
        <p:nvSpPr>
          <p:cNvPr id="195" name="Google Shape;195;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Strength 2x/week</a:t>
            </a:r>
            <a:endParaRPr sz="2000"/>
          </a:p>
          <a:p>
            <a:pPr indent="-355600" lvl="0" marL="457200" rtl="0" algn="l">
              <a:spcBef>
                <a:spcPts val="0"/>
              </a:spcBef>
              <a:spcAft>
                <a:spcPts val="0"/>
              </a:spcAft>
              <a:buSzPts val="2000"/>
              <a:buChar char="●"/>
            </a:pPr>
            <a:r>
              <a:rPr lang="en" sz="2000"/>
              <a:t>Yoga 1-2 x/week </a:t>
            </a:r>
            <a:endParaRPr sz="2000"/>
          </a:p>
          <a:p>
            <a:pPr indent="-355600" lvl="0" marL="457200" rtl="0" algn="l">
              <a:spcBef>
                <a:spcPts val="0"/>
              </a:spcBef>
              <a:spcAft>
                <a:spcPts val="0"/>
              </a:spcAft>
              <a:buSzPts val="2000"/>
              <a:buChar char="●"/>
            </a:pPr>
            <a:r>
              <a:rPr lang="en" sz="2000"/>
              <a:t>Card</a:t>
            </a:r>
            <a:r>
              <a:rPr lang="en" sz="2000"/>
              <a:t>io: 4-6x/week </a:t>
            </a:r>
            <a:endParaRPr sz="2000"/>
          </a:p>
          <a:p>
            <a:pPr indent="-355600" lvl="0" marL="457200" rtl="0" algn="l">
              <a:spcBef>
                <a:spcPts val="0"/>
              </a:spcBef>
              <a:spcAft>
                <a:spcPts val="0"/>
              </a:spcAft>
              <a:buSzPts val="2000"/>
              <a:buChar char="●"/>
            </a:pPr>
            <a:r>
              <a:rPr lang="en" sz="2000"/>
              <a:t>One day off or recovery day </a:t>
            </a:r>
            <a:endParaRPr sz="2000"/>
          </a:p>
          <a:p>
            <a:pPr indent="-355600" lvl="1" marL="914400" rtl="0" algn="l">
              <a:spcBef>
                <a:spcPts val="0"/>
              </a:spcBef>
              <a:spcAft>
                <a:spcPts val="0"/>
              </a:spcAft>
              <a:buSzPts val="2000"/>
              <a:buChar char="○"/>
            </a:pPr>
            <a:r>
              <a:rPr lang="en" sz="2000"/>
              <a:t>yoga day?</a:t>
            </a:r>
            <a:endParaRPr sz="2000"/>
          </a:p>
          <a:p>
            <a:pPr indent="0" lvl="0" marL="457200" rtl="0" algn="l">
              <a:spcBef>
                <a:spcPts val="1200"/>
              </a:spcBef>
              <a:spcAft>
                <a:spcPts val="0"/>
              </a:spcAft>
              <a:buNone/>
            </a:pPr>
            <a:r>
              <a:t/>
            </a:r>
            <a:endParaRPr sz="2000"/>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Recommendations</a:t>
            </a:r>
            <a:r>
              <a:rPr lang="en"/>
              <a:t> </a:t>
            </a:r>
            <a:endParaRPr/>
          </a:p>
        </p:txBody>
      </p:sp>
      <p:sp>
        <p:nvSpPr>
          <p:cNvPr id="201" name="Google Shape;201;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Body work: </a:t>
            </a:r>
            <a:endParaRPr sz="2000"/>
          </a:p>
          <a:p>
            <a:pPr indent="-355600" lvl="1" marL="914400" rtl="0" algn="l">
              <a:spcBef>
                <a:spcPts val="0"/>
              </a:spcBef>
              <a:spcAft>
                <a:spcPts val="0"/>
              </a:spcAft>
              <a:buSzPts val="2000"/>
              <a:buChar char="○"/>
            </a:pPr>
            <a:r>
              <a:rPr lang="en" sz="2000"/>
              <a:t>Listen to your body, it will talk to you!</a:t>
            </a:r>
            <a:endParaRPr sz="2000"/>
          </a:p>
          <a:p>
            <a:pPr indent="-355600" lvl="1" marL="914400" rtl="0" algn="l">
              <a:spcBef>
                <a:spcPts val="0"/>
              </a:spcBef>
              <a:spcAft>
                <a:spcPts val="0"/>
              </a:spcAft>
              <a:buSzPts val="2000"/>
              <a:buChar char="○"/>
            </a:pPr>
            <a:r>
              <a:rPr lang="en" sz="2000"/>
              <a:t>Respect your injuries</a:t>
            </a:r>
            <a:endParaRPr sz="2000"/>
          </a:p>
          <a:p>
            <a:pPr indent="-355600" lvl="1" marL="914400" rtl="0" algn="l">
              <a:spcBef>
                <a:spcPts val="0"/>
              </a:spcBef>
              <a:spcAft>
                <a:spcPts val="0"/>
              </a:spcAft>
              <a:buSzPts val="2000"/>
              <a:buChar char="○"/>
            </a:pPr>
            <a:r>
              <a:rPr lang="en" sz="2000"/>
              <a:t>Massage</a:t>
            </a:r>
            <a:endParaRPr sz="2000"/>
          </a:p>
          <a:p>
            <a:pPr indent="-355600" lvl="1" marL="914400" rtl="0" algn="l">
              <a:spcBef>
                <a:spcPts val="0"/>
              </a:spcBef>
              <a:spcAft>
                <a:spcPts val="0"/>
              </a:spcAft>
              <a:buSzPts val="2000"/>
              <a:buChar char="○"/>
            </a:pPr>
            <a:r>
              <a:rPr lang="en" sz="2000"/>
              <a:t>Rest </a:t>
            </a:r>
            <a:endParaRPr sz="2000"/>
          </a:p>
          <a:p>
            <a:pPr indent="-355600" lvl="1" marL="914400" rtl="0" algn="l">
              <a:spcBef>
                <a:spcPts val="0"/>
              </a:spcBef>
              <a:spcAft>
                <a:spcPts val="0"/>
              </a:spcAft>
              <a:buSzPts val="2000"/>
              <a:buChar char="○"/>
            </a:pPr>
            <a:r>
              <a:rPr lang="en" sz="2000"/>
              <a:t>Therapeutic exercise </a:t>
            </a:r>
            <a:endParaRPr sz="2000"/>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542550" y="291400"/>
            <a:ext cx="80553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Dr. Cara Battles</a:t>
            </a:r>
            <a:endParaRPr sz="3000"/>
          </a:p>
        </p:txBody>
      </p:sp>
      <p:sp>
        <p:nvSpPr>
          <p:cNvPr id="94" name="Google Shape;94;p14"/>
          <p:cNvSpPr txBox="1"/>
          <p:nvPr/>
        </p:nvSpPr>
        <p:spPr>
          <a:xfrm>
            <a:off x="156000" y="1362775"/>
            <a:ext cx="6230400" cy="2227200"/>
          </a:xfrm>
          <a:prstGeom prst="rect">
            <a:avLst/>
          </a:prstGeom>
          <a:noFill/>
          <a:ln>
            <a:noFill/>
          </a:ln>
        </p:spPr>
        <p:txBody>
          <a:bodyPr anchorCtr="0" anchor="t" bIns="91425" lIns="91425" spcFirstLastPara="1" rIns="91425" wrap="square" tIns="91425">
            <a:noAutofit/>
          </a:bodyPr>
          <a:lstStyle/>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Doctor of Physical Therapy, Orthopedic Clinical Specialist</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Owner/Clinician: Precision Performance Physical Therapy</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Team PT Loppet Junior National Team</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PT for 2024 Loppet XC World Cup</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Prior Team PT: MN United Professional Soccer </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Coach: Strength and XC for Loppet Nordic Racing</a:t>
            </a:r>
            <a:endParaRPr sz="1850">
              <a:solidFill>
                <a:schemeClr val="lt1"/>
              </a:solidFill>
              <a:latin typeface="Roboto"/>
              <a:ea typeface="Roboto"/>
              <a:cs typeface="Roboto"/>
              <a:sym typeface="Roboto"/>
            </a:endParaRPr>
          </a:p>
          <a:p>
            <a:pPr indent="-346075" lvl="0" marL="457200" rtl="0" algn="l">
              <a:spcBef>
                <a:spcPts val="0"/>
              </a:spcBef>
              <a:spcAft>
                <a:spcPts val="0"/>
              </a:spcAft>
              <a:buClr>
                <a:schemeClr val="lt1"/>
              </a:buClr>
              <a:buSzPts val="1850"/>
              <a:buFont typeface="Roboto"/>
              <a:buChar char="❖"/>
            </a:pPr>
            <a:r>
              <a:rPr lang="en" sz="1850">
                <a:solidFill>
                  <a:schemeClr val="lt1"/>
                </a:solidFill>
                <a:latin typeface="Roboto"/>
                <a:ea typeface="Roboto"/>
                <a:cs typeface="Roboto"/>
                <a:sym typeface="Roboto"/>
              </a:rPr>
              <a:t>Athlete: competitive Nordic skier/mountain bike and gravel racer </a:t>
            </a:r>
            <a:endParaRPr sz="2400">
              <a:solidFill>
                <a:schemeClr val="dk2"/>
              </a:solidFill>
              <a:latin typeface="Roboto"/>
              <a:ea typeface="Roboto"/>
              <a:cs typeface="Roboto"/>
              <a:sym typeface="Roboto"/>
            </a:endParaRPr>
          </a:p>
        </p:txBody>
      </p:sp>
      <p:pic>
        <p:nvPicPr>
          <p:cNvPr id="95" name="Google Shape;95;p14"/>
          <p:cNvPicPr preferRelativeResize="0"/>
          <p:nvPr/>
        </p:nvPicPr>
        <p:blipFill>
          <a:blip r:embed="rId3">
            <a:alphaModFix/>
          </a:blip>
          <a:stretch>
            <a:fillRect/>
          </a:stretch>
        </p:blipFill>
        <p:spPr>
          <a:xfrm>
            <a:off x="6386400" y="2138175"/>
            <a:ext cx="2268000" cy="1589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a:t>Recovery </a:t>
            </a:r>
            <a:endParaRPr b="1"/>
          </a:p>
        </p:txBody>
      </p:sp>
      <p:sp>
        <p:nvSpPr>
          <p:cNvPr id="207" name="Google Shape;207;p3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Dr. Peter Tierney </a:t>
            </a:r>
            <a:endParaRPr sz="2000"/>
          </a:p>
          <a:p>
            <a:pPr indent="-355600" lvl="0" marL="457200" rtl="0" algn="l">
              <a:spcBef>
                <a:spcPts val="0"/>
              </a:spcBef>
              <a:spcAft>
                <a:spcPts val="0"/>
              </a:spcAft>
              <a:buSzPts val="2000"/>
              <a:buChar char="●"/>
            </a:pPr>
            <a:r>
              <a:rPr lang="en" sz="2000"/>
              <a:t>SHIT Recovery Framework </a:t>
            </a:r>
            <a:endParaRPr sz="20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3"/>
          <p:cNvPicPr preferRelativeResize="0"/>
          <p:nvPr/>
        </p:nvPicPr>
        <p:blipFill rotWithShape="1">
          <a:blip r:embed="rId3">
            <a:alphaModFix/>
          </a:blip>
          <a:srcRect b="7592" l="0" r="0" t="-2020"/>
          <a:stretch/>
        </p:blipFill>
        <p:spPr>
          <a:xfrm>
            <a:off x="1498950" y="0"/>
            <a:ext cx="5834725"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b="0" l="0" r="0" t="19743"/>
          <a:stretch/>
        </p:blipFill>
        <p:spPr>
          <a:xfrm>
            <a:off x="797500" y="67875"/>
            <a:ext cx="6928224" cy="5075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Lets Talk About GLUTES! </a:t>
            </a:r>
            <a:endParaRPr b="1"/>
          </a:p>
        </p:txBody>
      </p:sp>
      <p:sp>
        <p:nvSpPr>
          <p:cNvPr id="223" name="Google Shape;223;p3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You </a:t>
            </a:r>
            <a:r>
              <a:rPr lang="en" sz="2400"/>
              <a:t>received</a:t>
            </a:r>
            <a:r>
              <a:rPr lang="en" sz="2400"/>
              <a:t> a band in your swag bag. Here’s what you do with it! </a:t>
            </a:r>
            <a:endParaRPr sz="2400"/>
          </a:p>
          <a:p>
            <a:pPr indent="-355600" lvl="1" marL="914400" rtl="0" algn="l">
              <a:spcBef>
                <a:spcPts val="0"/>
              </a:spcBef>
              <a:spcAft>
                <a:spcPts val="0"/>
              </a:spcAft>
              <a:buSzPts val="2000"/>
              <a:buChar char="○"/>
            </a:pPr>
            <a:r>
              <a:rPr lang="en" sz="2000"/>
              <a:t>Side stepping</a:t>
            </a:r>
            <a:endParaRPr sz="2000"/>
          </a:p>
          <a:p>
            <a:pPr indent="-355600" lvl="1" marL="914400" rtl="0" algn="l">
              <a:spcBef>
                <a:spcPts val="0"/>
              </a:spcBef>
              <a:spcAft>
                <a:spcPts val="0"/>
              </a:spcAft>
              <a:buSzPts val="2000"/>
              <a:buChar char="○"/>
            </a:pPr>
            <a:r>
              <a:rPr lang="en" sz="2000"/>
              <a:t>Monster walks- forward/back</a:t>
            </a:r>
            <a:endParaRPr sz="2000"/>
          </a:p>
          <a:p>
            <a:pPr indent="-355600" lvl="1" marL="914400" rtl="0" algn="l">
              <a:spcBef>
                <a:spcPts val="0"/>
              </a:spcBef>
              <a:spcAft>
                <a:spcPts val="0"/>
              </a:spcAft>
              <a:buSzPts val="2000"/>
              <a:buChar char="○"/>
            </a:pPr>
            <a:r>
              <a:rPr lang="en" sz="2000"/>
              <a:t>Clamshells</a:t>
            </a:r>
            <a:endParaRPr sz="2000"/>
          </a:p>
          <a:p>
            <a:pPr indent="-355600" lvl="1" marL="914400" rtl="0" algn="l">
              <a:spcBef>
                <a:spcPts val="0"/>
              </a:spcBef>
              <a:spcAft>
                <a:spcPts val="0"/>
              </a:spcAft>
              <a:buSzPts val="2000"/>
              <a:buChar char="○"/>
            </a:pPr>
            <a:r>
              <a:rPr lang="en" sz="2000"/>
              <a:t>Fire hydrants</a:t>
            </a:r>
            <a:endParaRPr sz="2000"/>
          </a:p>
          <a:p>
            <a:pPr indent="-355600" lvl="1" marL="914400" rtl="0" algn="l">
              <a:spcBef>
                <a:spcPts val="0"/>
              </a:spcBef>
              <a:spcAft>
                <a:spcPts val="0"/>
              </a:spcAft>
              <a:buSzPts val="2000"/>
              <a:buChar char="○"/>
            </a:pPr>
            <a:r>
              <a:rPr lang="en" sz="2000"/>
              <a:t>All fours hip extension/leg kick out </a:t>
            </a:r>
            <a:endParaRPr sz="2000"/>
          </a:p>
          <a:p>
            <a:pPr indent="-355600" lvl="1" marL="914400" rtl="0" algn="l">
              <a:spcBef>
                <a:spcPts val="0"/>
              </a:spcBef>
              <a:spcAft>
                <a:spcPts val="0"/>
              </a:spcAft>
              <a:buSzPts val="2000"/>
              <a:buChar char="○"/>
            </a:pPr>
            <a:r>
              <a:rPr lang="en" sz="2000"/>
              <a:t>Bridging </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1256050"/>
            <a:ext cx="8520600" cy="203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29" name="Google Shape;229;p36"/>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pic>
        <p:nvPicPr>
          <p:cNvPr id="230" name="Google Shape;230;p36"/>
          <p:cNvPicPr preferRelativeResize="0"/>
          <p:nvPr/>
        </p:nvPicPr>
        <p:blipFill>
          <a:blip r:embed="rId3">
            <a:alphaModFix/>
          </a:blip>
          <a:stretch>
            <a:fillRect/>
          </a:stretch>
        </p:blipFill>
        <p:spPr>
          <a:xfrm>
            <a:off x="71438" y="0"/>
            <a:ext cx="90011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Do Injuries Happen? </a:t>
            </a:r>
            <a:endParaRPr/>
          </a:p>
        </p:txBody>
      </p:sp>
      <p:sp>
        <p:nvSpPr>
          <p:cNvPr id="101" name="Google Shape;101;p15"/>
          <p:cNvSpPr txBox="1"/>
          <p:nvPr>
            <p:ph idx="1" type="body"/>
          </p:nvPr>
        </p:nvSpPr>
        <p:spPr>
          <a:xfrm>
            <a:off x="311700" y="1498500"/>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Training error/overuse -most </a:t>
            </a:r>
            <a:r>
              <a:rPr lang="en" sz="2200"/>
              <a:t>common</a:t>
            </a:r>
            <a:endParaRPr sz="2200"/>
          </a:p>
          <a:p>
            <a:pPr indent="-368300" lvl="0" marL="457200" rtl="0" algn="l">
              <a:spcBef>
                <a:spcPts val="0"/>
              </a:spcBef>
              <a:spcAft>
                <a:spcPts val="0"/>
              </a:spcAft>
              <a:buSzPts val="2200"/>
              <a:buChar char="●"/>
            </a:pPr>
            <a:r>
              <a:rPr lang="en" sz="2200"/>
              <a:t>Imbalanced </a:t>
            </a:r>
            <a:r>
              <a:rPr lang="en" sz="2200"/>
              <a:t>muscle</a:t>
            </a:r>
            <a:r>
              <a:rPr lang="en" sz="2200"/>
              <a:t> length and strength</a:t>
            </a:r>
            <a:endParaRPr sz="2200"/>
          </a:p>
          <a:p>
            <a:pPr indent="-368300" lvl="0" marL="457200" rtl="0" algn="l">
              <a:spcBef>
                <a:spcPts val="0"/>
              </a:spcBef>
              <a:spcAft>
                <a:spcPts val="0"/>
              </a:spcAft>
              <a:buSzPts val="2200"/>
              <a:buChar char="●"/>
            </a:pPr>
            <a:r>
              <a:rPr lang="en" sz="2200"/>
              <a:t>A wipe out </a:t>
            </a:r>
            <a:endParaRPr sz="2200"/>
          </a:p>
          <a:p>
            <a:pPr indent="0" lvl="0" marL="0" rtl="0" algn="l">
              <a:spcBef>
                <a:spcPts val="1200"/>
              </a:spcBef>
              <a:spcAft>
                <a:spcPts val="120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Common Overuse Injuries in Nordic Skiing </a:t>
            </a:r>
            <a:endParaRPr/>
          </a:p>
        </p:txBody>
      </p:sp>
      <p:sp>
        <p:nvSpPr>
          <p:cNvPr id="107" name="Google Shape;107;p16"/>
          <p:cNvSpPr txBox="1"/>
          <p:nvPr>
            <p:ph idx="1" type="body"/>
          </p:nvPr>
        </p:nvSpPr>
        <p:spPr>
          <a:xfrm>
            <a:off x="311700" y="1520750"/>
            <a:ext cx="8520600" cy="3086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Foot/ankle pain - arch and Achilles tendon </a:t>
            </a:r>
            <a:endParaRPr sz="2000"/>
          </a:p>
          <a:p>
            <a:pPr indent="-355600" lvl="0" marL="457200" rtl="0" algn="l">
              <a:spcBef>
                <a:spcPts val="0"/>
              </a:spcBef>
              <a:spcAft>
                <a:spcPts val="0"/>
              </a:spcAft>
              <a:buSzPts val="2000"/>
              <a:buChar char="●"/>
            </a:pPr>
            <a:r>
              <a:rPr lang="en" sz="2000"/>
              <a:t>Knee pain - front of the knee</a:t>
            </a:r>
            <a:endParaRPr sz="2000"/>
          </a:p>
          <a:p>
            <a:pPr indent="-355600" lvl="0" marL="457200" rtl="0" algn="l">
              <a:spcBef>
                <a:spcPts val="0"/>
              </a:spcBef>
              <a:spcAft>
                <a:spcPts val="0"/>
              </a:spcAft>
              <a:buSzPts val="2000"/>
              <a:buChar char="●"/>
            </a:pPr>
            <a:r>
              <a:rPr lang="en" sz="2000"/>
              <a:t>Shoulder pain - biceps tendon/RC </a:t>
            </a:r>
            <a:endParaRPr sz="2000"/>
          </a:p>
          <a:p>
            <a:pPr indent="-355600" lvl="0" marL="457200" rtl="0" algn="l">
              <a:spcBef>
                <a:spcPts val="0"/>
              </a:spcBef>
              <a:spcAft>
                <a:spcPts val="0"/>
              </a:spcAft>
              <a:buSzPts val="2000"/>
              <a:buChar char="●"/>
            </a:pPr>
            <a:r>
              <a:rPr lang="en" sz="2000"/>
              <a:t>Elbow pain- tennis or golfers elbow </a:t>
            </a:r>
            <a:endParaRPr sz="2000"/>
          </a:p>
          <a:p>
            <a:pPr indent="-355600" lvl="0" marL="457200" rtl="0" algn="l">
              <a:spcBef>
                <a:spcPts val="0"/>
              </a:spcBef>
              <a:spcAft>
                <a:spcPts val="0"/>
              </a:spcAft>
              <a:buSzPts val="2000"/>
              <a:buChar char="●"/>
            </a:pPr>
            <a:r>
              <a:rPr lang="en" sz="2000"/>
              <a:t>Low back pain </a:t>
            </a:r>
            <a:endParaRPr sz="2000"/>
          </a:p>
          <a:p>
            <a:pPr indent="-355600" lvl="0" marL="457200" rtl="0" algn="l">
              <a:spcBef>
                <a:spcPts val="0"/>
              </a:spcBef>
              <a:spcAft>
                <a:spcPts val="0"/>
              </a:spcAft>
              <a:buSzPts val="2000"/>
              <a:buChar char="●"/>
            </a:pPr>
            <a:r>
              <a:rPr lang="en" sz="2000"/>
              <a:t>Hip pain - side of the hip or hip flexor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237475" y="296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How to</a:t>
            </a:r>
            <a:r>
              <a:rPr b="1" lang="en"/>
              <a:t> Reduce Risk of Injury</a:t>
            </a:r>
            <a:endParaRPr b="1"/>
          </a:p>
        </p:txBody>
      </p:sp>
      <p:sp>
        <p:nvSpPr>
          <p:cNvPr id="113" name="Google Shape;113;p17"/>
          <p:cNvSpPr txBox="1"/>
          <p:nvPr>
            <p:ph idx="1" type="body"/>
          </p:nvPr>
        </p:nvSpPr>
        <p:spPr>
          <a:xfrm>
            <a:off x="449550" y="1521996"/>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S</a:t>
            </a:r>
            <a:r>
              <a:rPr lang="en" sz="2400"/>
              <a:t>kiing lessons</a:t>
            </a:r>
            <a:endParaRPr sz="2400"/>
          </a:p>
          <a:p>
            <a:pPr indent="-381000" lvl="0" marL="457200" rtl="0" algn="l">
              <a:spcBef>
                <a:spcPts val="0"/>
              </a:spcBef>
              <a:spcAft>
                <a:spcPts val="0"/>
              </a:spcAft>
              <a:buSzPts val="2400"/>
              <a:buChar char="●"/>
            </a:pPr>
            <a:r>
              <a:rPr lang="en" sz="2400"/>
              <a:t>Cross train</a:t>
            </a:r>
            <a:endParaRPr sz="2400"/>
          </a:p>
          <a:p>
            <a:pPr indent="-381000" lvl="0" marL="457200" rtl="0" algn="l">
              <a:spcBef>
                <a:spcPts val="0"/>
              </a:spcBef>
              <a:spcAft>
                <a:spcPts val="0"/>
              </a:spcAft>
              <a:buSzPts val="2400"/>
              <a:buChar char="●"/>
            </a:pPr>
            <a:r>
              <a:rPr lang="en" sz="2400"/>
              <a:t>Strength train</a:t>
            </a:r>
            <a:endParaRPr sz="2400"/>
          </a:p>
          <a:p>
            <a:pPr indent="-381000" lvl="0" marL="457200" rtl="0" algn="l">
              <a:spcBef>
                <a:spcPts val="0"/>
              </a:spcBef>
              <a:spcAft>
                <a:spcPts val="0"/>
              </a:spcAft>
              <a:buSzPts val="2400"/>
              <a:buChar char="●"/>
            </a:pPr>
            <a:r>
              <a:rPr lang="en" sz="2400"/>
              <a:t>Therapeutic exercise</a:t>
            </a:r>
            <a:endParaRPr sz="2400"/>
          </a:p>
          <a:p>
            <a:pPr indent="-381000" lvl="1" marL="914400" rtl="0" algn="l">
              <a:spcBef>
                <a:spcPts val="0"/>
              </a:spcBef>
              <a:spcAft>
                <a:spcPts val="0"/>
              </a:spcAft>
              <a:buSzPts val="2400"/>
              <a:buChar char="○"/>
            </a:pPr>
            <a:r>
              <a:rPr b="1" i="1" lang="en" sz="2400">
                <a:solidFill>
                  <a:srgbClr val="1155CC"/>
                </a:solidFill>
              </a:rPr>
              <a:t>Three tiny exercises</a:t>
            </a:r>
            <a:r>
              <a:rPr lang="en" sz="2400"/>
              <a:t> </a:t>
            </a:r>
            <a:endParaRPr sz="2400"/>
          </a:p>
          <a:p>
            <a:pPr indent="0" lvl="0" marL="0" rtl="0" algn="l">
              <a:spcBef>
                <a:spcPts val="1200"/>
              </a:spcBef>
              <a:spcAft>
                <a:spcPts val="0"/>
              </a:spcAft>
              <a:buNone/>
            </a:pPr>
            <a:r>
              <a:t/>
            </a:r>
            <a:endParaRPr b="1" sz="2400"/>
          </a:p>
          <a:p>
            <a:pPr indent="0" lvl="0" marL="457200" rtl="0" algn="l">
              <a:spcBef>
                <a:spcPts val="1200"/>
              </a:spcBef>
              <a:spcAft>
                <a:spcPts val="1200"/>
              </a:spcAft>
              <a:buNone/>
            </a:pPr>
            <a:r>
              <a:t/>
            </a:r>
            <a:endParaRPr b="1"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Three Tiny Exercises!</a:t>
            </a:r>
            <a:endParaRPr b="1"/>
          </a:p>
        </p:txBody>
      </p:sp>
      <p:sp>
        <p:nvSpPr>
          <p:cNvPr id="119" name="Google Shape;119;p18"/>
          <p:cNvSpPr txBox="1"/>
          <p:nvPr>
            <p:ph idx="1" type="body"/>
          </p:nvPr>
        </p:nvSpPr>
        <p:spPr>
          <a:xfrm>
            <a:off x="258675" y="1334737"/>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All injuries are unique but there are commonalities</a:t>
            </a:r>
            <a:endParaRPr sz="2000"/>
          </a:p>
          <a:p>
            <a:pPr indent="-355600" lvl="0" marL="457200" rtl="0" algn="l">
              <a:spcBef>
                <a:spcPts val="0"/>
              </a:spcBef>
              <a:spcAft>
                <a:spcPts val="0"/>
              </a:spcAft>
              <a:buSzPts val="2000"/>
              <a:buChar char="●"/>
            </a:pPr>
            <a:r>
              <a:rPr lang="en" sz="2000"/>
              <a:t>Such as…?</a:t>
            </a:r>
            <a:endParaRPr sz="2000"/>
          </a:p>
          <a:p>
            <a:pPr indent="-349250" lvl="1" marL="914400" rtl="0" algn="l">
              <a:spcBef>
                <a:spcPts val="0"/>
              </a:spcBef>
              <a:spcAft>
                <a:spcPts val="0"/>
              </a:spcAft>
              <a:buSzPts val="1900"/>
              <a:buChar char="○"/>
            </a:pPr>
            <a:r>
              <a:rPr lang="en" sz="1900"/>
              <a:t>Shoulder/neck/elbow pain: need work on the muscles between the </a:t>
            </a:r>
            <a:r>
              <a:rPr b="1" lang="en" sz="1900">
                <a:solidFill>
                  <a:srgbClr val="1155CC"/>
                </a:solidFill>
              </a:rPr>
              <a:t>shoulder blades</a:t>
            </a:r>
            <a:endParaRPr b="1" sz="1900">
              <a:solidFill>
                <a:srgbClr val="1155CC"/>
              </a:solidFill>
            </a:endParaRPr>
          </a:p>
          <a:p>
            <a:pPr indent="-349250" lvl="1" marL="914400" rtl="0" algn="l">
              <a:spcBef>
                <a:spcPts val="0"/>
              </a:spcBef>
              <a:spcAft>
                <a:spcPts val="0"/>
              </a:spcAft>
              <a:buSzPts val="1900"/>
              <a:buChar char="○"/>
            </a:pPr>
            <a:r>
              <a:rPr lang="en" sz="1900"/>
              <a:t>Back/hip/knee/ankle pain: need work on their</a:t>
            </a:r>
            <a:r>
              <a:rPr b="1" lang="en" sz="1900"/>
              <a:t> </a:t>
            </a:r>
            <a:r>
              <a:rPr b="1" lang="en" sz="1900">
                <a:solidFill>
                  <a:srgbClr val="1155CC"/>
                </a:solidFill>
              </a:rPr>
              <a:t>gluteal </a:t>
            </a:r>
            <a:r>
              <a:rPr lang="en" sz="1900">
                <a:solidFill>
                  <a:srgbClr val="000000"/>
                </a:solidFill>
              </a:rPr>
              <a:t>muscles </a:t>
            </a:r>
            <a:endParaRPr sz="1900">
              <a:solidFill>
                <a:srgbClr val="000000"/>
              </a:solidFill>
            </a:endParaRPr>
          </a:p>
          <a:p>
            <a:pPr indent="-349250" lvl="1" marL="914400" rtl="0" algn="l">
              <a:spcBef>
                <a:spcPts val="0"/>
              </a:spcBef>
              <a:spcAft>
                <a:spcPts val="0"/>
              </a:spcAft>
              <a:buSzPts val="1900"/>
              <a:buChar char="○"/>
            </a:pPr>
            <a:r>
              <a:rPr lang="en" sz="1900"/>
              <a:t>Everyone: needs work on their </a:t>
            </a:r>
            <a:r>
              <a:rPr b="1" lang="en" sz="1900">
                <a:solidFill>
                  <a:srgbClr val="1155CC"/>
                </a:solidFill>
              </a:rPr>
              <a:t>transverse</a:t>
            </a:r>
            <a:r>
              <a:rPr lang="en" sz="1900">
                <a:solidFill>
                  <a:srgbClr val="1155CC"/>
                </a:solidFill>
              </a:rPr>
              <a:t> </a:t>
            </a:r>
            <a:r>
              <a:rPr b="1" lang="en" sz="1900">
                <a:solidFill>
                  <a:srgbClr val="1155CC"/>
                </a:solidFill>
              </a:rPr>
              <a:t>abdominal</a:t>
            </a:r>
            <a:r>
              <a:rPr b="1" lang="en" sz="1900"/>
              <a:t> </a:t>
            </a:r>
            <a:r>
              <a:rPr lang="en" sz="1900"/>
              <a:t>muscles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300"/>
              <a:t>Three Tiny Exercises </a:t>
            </a:r>
            <a:endParaRPr b="1" sz="3300"/>
          </a:p>
        </p:txBody>
      </p:sp>
      <p:sp>
        <p:nvSpPr>
          <p:cNvPr id="125" name="Google Shape;125;p19"/>
          <p:cNvSpPr txBox="1"/>
          <p:nvPr>
            <p:ph idx="1" type="body"/>
          </p:nvPr>
        </p:nvSpPr>
        <p:spPr>
          <a:xfrm>
            <a:off x="226582" y="1415806"/>
            <a:ext cx="8520600" cy="3416400"/>
          </a:xfrm>
          <a:prstGeom prst="rect">
            <a:avLst/>
          </a:prstGeom>
        </p:spPr>
        <p:txBody>
          <a:bodyPr anchorCtr="0" anchor="t" bIns="91425" lIns="91425" spcFirstLastPara="1" rIns="91425" wrap="square" tIns="91425">
            <a:normAutofit/>
          </a:bodyPr>
          <a:lstStyle/>
          <a:p>
            <a:pPr indent="-438150" lvl="0" marL="457200" rtl="0" algn="l">
              <a:spcBef>
                <a:spcPts val="0"/>
              </a:spcBef>
              <a:spcAft>
                <a:spcPts val="0"/>
              </a:spcAft>
              <a:buSzPts val="3300"/>
              <a:buAutoNum type="arabicPeriod"/>
            </a:pPr>
            <a:r>
              <a:rPr lang="en" sz="3300"/>
              <a:t>Shoulder blade squeeze </a:t>
            </a:r>
            <a:endParaRPr sz="3300"/>
          </a:p>
          <a:p>
            <a:pPr indent="-438150" lvl="0" marL="457200" rtl="0" algn="l">
              <a:spcBef>
                <a:spcPts val="0"/>
              </a:spcBef>
              <a:spcAft>
                <a:spcPts val="0"/>
              </a:spcAft>
              <a:buSzPts val="3300"/>
              <a:buAutoNum type="arabicPeriod"/>
            </a:pPr>
            <a:r>
              <a:rPr lang="en" sz="3300"/>
              <a:t>Side-lying</a:t>
            </a:r>
            <a:r>
              <a:rPr lang="en" sz="3300"/>
              <a:t> leg lift (hip abduction)</a:t>
            </a:r>
            <a:endParaRPr sz="3300"/>
          </a:p>
          <a:p>
            <a:pPr indent="-438150" lvl="0" marL="457200" rtl="0" algn="l">
              <a:spcBef>
                <a:spcPts val="0"/>
              </a:spcBef>
              <a:spcAft>
                <a:spcPts val="0"/>
              </a:spcAft>
              <a:buSzPts val="3300"/>
              <a:buAutoNum type="arabicPeriod"/>
            </a:pPr>
            <a:r>
              <a:rPr lang="en" sz="3300"/>
              <a:t>Transverse abdominal sets</a:t>
            </a:r>
            <a:endParaRPr sz="3300"/>
          </a:p>
          <a:p>
            <a:pPr indent="0" lvl="0" marL="0" rtl="0" algn="ctr">
              <a:spcBef>
                <a:spcPts val="1200"/>
              </a:spcBef>
              <a:spcAft>
                <a:spcPts val="1200"/>
              </a:spcAft>
              <a:buNone/>
            </a:pPr>
            <a:r>
              <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254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Shoulder Blade Squeeze</a:t>
            </a:r>
            <a:r>
              <a:rPr lang="en"/>
              <a:t> </a:t>
            </a:r>
            <a:endParaRPr/>
          </a:p>
        </p:txBody>
      </p:sp>
      <p:sp>
        <p:nvSpPr>
          <p:cNvPr id="131" name="Google Shape;131;p20"/>
          <p:cNvSpPr txBox="1"/>
          <p:nvPr>
            <p:ph idx="1" type="body"/>
          </p:nvPr>
        </p:nvSpPr>
        <p:spPr>
          <a:xfrm>
            <a:off x="311700" y="1152475"/>
            <a:ext cx="4484100" cy="34164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SzPts val="2000"/>
              <a:buChar char="●"/>
            </a:pPr>
            <a:r>
              <a:rPr lang="en" sz="2000"/>
              <a:t>How? </a:t>
            </a:r>
            <a:endParaRPr sz="2000"/>
          </a:p>
          <a:p>
            <a:pPr indent="-355600" lvl="1" marL="914400" rtl="0" algn="l">
              <a:lnSpc>
                <a:spcPct val="95000"/>
              </a:lnSpc>
              <a:spcBef>
                <a:spcPts val="0"/>
              </a:spcBef>
              <a:spcAft>
                <a:spcPts val="0"/>
              </a:spcAft>
              <a:buSzPts val="2000"/>
              <a:buChar char="○"/>
            </a:pPr>
            <a:r>
              <a:rPr lang="en" sz="2000"/>
              <a:t>Sit or stand tall, like there is a string pulling you up from the top of your head</a:t>
            </a:r>
            <a:endParaRPr sz="2000"/>
          </a:p>
          <a:p>
            <a:pPr indent="-355600" lvl="1" marL="914400" rtl="0" algn="l">
              <a:lnSpc>
                <a:spcPct val="95000"/>
              </a:lnSpc>
              <a:spcBef>
                <a:spcPts val="0"/>
              </a:spcBef>
              <a:spcAft>
                <a:spcPts val="0"/>
              </a:spcAft>
              <a:buSzPts val="2000"/>
              <a:buChar char="○"/>
            </a:pPr>
            <a:r>
              <a:rPr lang="en" sz="2000"/>
              <a:t>Pull your shoulders down</a:t>
            </a:r>
            <a:endParaRPr sz="2000"/>
          </a:p>
          <a:p>
            <a:pPr indent="-355600" lvl="1" marL="914400" rtl="0" algn="l">
              <a:lnSpc>
                <a:spcPct val="95000"/>
              </a:lnSpc>
              <a:spcBef>
                <a:spcPts val="0"/>
              </a:spcBef>
              <a:spcAft>
                <a:spcPts val="0"/>
              </a:spcAft>
              <a:buSzPts val="2000"/>
              <a:buChar char="○"/>
            </a:pPr>
            <a:r>
              <a:rPr lang="en" sz="2000"/>
              <a:t>Pull your shoulders back to pinch shoulder blades together </a:t>
            </a:r>
            <a:endParaRPr sz="2000"/>
          </a:p>
          <a:p>
            <a:pPr indent="-355600" lvl="1" marL="914400" rtl="0" algn="l">
              <a:lnSpc>
                <a:spcPct val="95000"/>
              </a:lnSpc>
              <a:spcBef>
                <a:spcPts val="0"/>
              </a:spcBef>
              <a:spcAft>
                <a:spcPts val="0"/>
              </a:spcAft>
              <a:buSzPts val="2000"/>
              <a:buChar char="○"/>
            </a:pPr>
            <a:r>
              <a:rPr lang="en" sz="2000"/>
              <a:t>KEY: stay relaxed by your neck</a:t>
            </a:r>
            <a:endParaRPr sz="2000"/>
          </a:p>
          <a:p>
            <a:pPr indent="0" lvl="0" marL="914400" rtl="0" algn="l">
              <a:lnSpc>
                <a:spcPct val="95000"/>
              </a:lnSpc>
              <a:spcBef>
                <a:spcPts val="1200"/>
              </a:spcBef>
              <a:spcAft>
                <a:spcPts val="0"/>
              </a:spcAft>
              <a:buSzPts val="935"/>
              <a:buNone/>
            </a:pPr>
            <a:r>
              <a:t/>
            </a:r>
            <a:endParaRPr sz="2000"/>
          </a:p>
          <a:p>
            <a:pPr indent="0" lvl="0" marL="457200" rtl="0" algn="l">
              <a:lnSpc>
                <a:spcPct val="95000"/>
              </a:lnSpc>
              <a:spcBef>
                <a:spcPts val="1200"/>
              </a:spcBef>
              <a:spcAft>
                <a:spcPts val="0"/>
              </a:spcAft>
              <a:buSzPts val="935"/>
              <a:buNone/>
            </a:pPr>
            <a:r>
              <a:t/>
            </a:r>
            <a:endParaRPr sz="2000"/>
          </a:p>
          <a:p>
            <a:pPr indent="0" lvl="0" marL="457200" rtl="0" algn="l">
              <a:lnSpc>
                <a:spcPct val="95000"/>
              </a:lnSpc>
              <a:spcBef>
                <a:spcPts val="1200"/>
              </a:spcBef>
              <a:spcAft>
                <a:spcPts val="0"/>
              </a:spcAft>
              <a:buSzPts val="935"/>
              <a:buNone/>
            </a:pPr>
            <a:r>
              <a:t/>
            </a:r>
            <a:endParaRPr sz="2000"/>
          </a:p>
          <a:p>
            <a:pPr indent="0" lvl="0" marL="0" rtl="0" algn="l">
              <a:lnSpc>
                <a:spcPct val="80000"/>
              </a:lnSpc>
              <a:spcBef>
                <a:spcPts val="1200"/>
              </a:spcBef>
              <a:spcAft>
                <a:spcPts val="0"/>
              </a:spcAft>
              <a:buClr>
                <a:schemeClr val="dk1"/>
              </a:buClr>
              <a:buSzPts val="935"/>
              <a:buFont typeface="Arial"/>
              <a:buNone/>
            </a:pPr>
            <a:r>
              <a:t/>
            </a:r>
            <a:endParaRPr sz="2000">
              <a:solidFill>
                <a:schemeClr val="dk1"/>
              </a:solidFill>
            </a:endParaRPr>
          </a:p>
          <a:p>
            <a:pPr indent="0" lvl="0" marL="0" rtl="0" algn="l">
              <a:lnSpc>
                <a:spcPct val="95000"/>
              </a:lnSpc>
              <a:spcBef>
                <a:spcPts val="0"/>
              </a:spcBef>
              <a:spcAft>
                <a:spcPts val="1200"/>
              </a:spcAft>
              <a:buSzPts val="935"/>
              <a:buNone/>
            </a:pPr>
            <a:r>
              <a:t/>
            </a:r>
            <a:endParaRPr sz="2000"/>
          </a:p>
        </p:txBody>
      </p:sp>
      <p:pic>
        <p:nvPicPr>
          <p:cNvPr id="132" name="Google Shape;132;p20"/>
          <p:cNvPicPr preferRelativeResize="0"/>
          <p:nvPr/>
        </p:nvPicPr>
        <p:blipFill>
          <a:blip r:embed="rId3">
            <a:alphaModFix/>
          </a:blip>
          <a:stretch>
            <a:fillRect/>
          </a:stretch>
        </p:blipFill>
        <p:spPr>
          <a:xfrm>
            <a:off x="4795800" y="991544"/>
            <a:ext cx="3967850" cy="329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Shoulder Blade Squeezes </a:t>
            </a:r>
            <a:endParaRPr b="1"/>
          </a:p>
        </p:txBody>
      </p:sp>
      <p:sp>
        <p:nvSpPr>
          <p:cNvPr id="138" name="Google Shape;138;p21"/>
          <p:cNvSpPr txBox="1"/>
          <p:nvPr>
            <p:ph idx="1" type="body"/>
          </p:nvPr>
        </p:nvSpPr>
        <p:spPr>
          <a:xfrm>
            <a:off x="311700" y="1152475"/>
            <a:ext cx="7962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Why? </a:t>
            </a:r>
            <a:endParaRPr sz="2000"/>
          </a:p>
          <a:p>
            <a:pPr indent="-355600" lvl="1" marL="914400" rtl="0" algn="l">
              <a:spcBef>
                <a:spcPts val="0"/>
              </a:spcBef>
              <a:spcAft>
                <a:spcPts val="0"/>
              </a:spcAft>
              <a:buSzPts val="2000"/>
              <a:buChar char="○"/>
            </a:pPr>
            <a:r>
              <a:rPr lang="en" sz="2000"/>
              <a:t>Improves posture </a:t>
            </a:r>
            <a:endParaRPr sz="2000"/>
          </a:p>
          <a:p>
            <a:pPr indent="-355600" lvl="1" marL="914400" rtl="0" algn="l">
              <a:spcBef>
                <a:spcPts val="0"/>
              </a:spcBef>
              <a:spcAft>
                <a:spcPts val="0"/>
              </a:spcAft>
              <a:buSzPts val="2000"/>
              <a:buChar char="○"/>
            </a:pPr>
            <a:r>
              <a:rPr lang="en" sz="2000"/>
              <a:t>Creates space in the shoulder to avoid pinching of tendons</a:t>
            </a:r>
            <a:endParaRPr sz="2000"/>
          </a:p>
          <a:p>
            <a:pPr indent="-355600" lvl="1" marL="914400" rtl="0" algn="l">
              <a:spcBef>
                <a:spcPts val="0"/>
              </a:spcBef>
              <a:spcAft>
                <a:spcPts val="0"/>
              </a:spcAft>
              <a:buSzPts val="2000"/>
              <a:buChar char="○"/>
            </a:pPr>
            <a:r>
              <a:rPr lang="en" sz="2000"/>
              <a:t>Decreases </a:t>
            </a:r>
            <a:r>
              <a:rPr lang="en" sz="2000"/>
              <a:t>muscle</a:t>
            </a:r>
            <a:r>
              <a:rPr lang="en" sz="2000"/>
              <a:t> tension around the neck </a:t>
            </a:r>
            <a:endParaRPr sz="2000"/>
          </a:p>
          <a:p>
            <a:pPr indent="-355600" lvl="1" marL="914400" rtl="0" algn="l">
              <a:spcBef>
                <a:spcPts val="0"/>
              </a:spcBef>
              <a:spcAft>
                <a:spcPts val="0"/>
              </a:spcAft>
              <a:buSzPts val="2000"/>
              <a:buChar char="○"/>
            </a:pPr>
            <a:r>
              <a:rPr lang="en" sz="2000"/>
              <a:t>Improves</a:t>
            </a:r>
            <a:r>
              <a:rPr lang="en" sz="2000"/>
              <a:t> shoulder mechanics </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